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66"/>
  </p:notesMasterIdLst>
  <p:handoutMasterIdLst>
    <p:handoutMasterId r:id="rId67"/>
  </p:handoutMasterIdLst>
  <p:sldIdLst>
    <p:sldId id="1035" r:id="rId2"/>
    <p:sldId id="1038" r:id="rId3"/>
    <p:sldId id="1040" r:id="rId4"/>
    <p:sldId id="1042" r:id="rId5"/>
    <p:sldId id="1079" r:id="rId6"/>
    <p:sldId id="1050" r:id="rId7"/>
    <p:sldId id="1044" r:id="rId8"/>
    <p:sldId id="1049" r:id="rId9"/>
    <p:sldId id="1045" r:id="rId10"/>
    <p:sldId id="1087" r:id="rId11"/>
    <p:sldId id="1088" r:id="rId12"/>
    <p:sldId id="1089" r:id="rId13"/>
    <p:sldId id="1091" r:id="rId14"/>
    <p:sldId id="1056" r:id="rId15"/>
    <p:sldId id="1093" r:id="rId16"/>
    <p:sldId id="1095" r:id="rId17"/>
    <p:sldId id="1055" r:id="rId18"/>
    <p:sldId id="1097" r:id="rId19"/>
    <p:sldId id="1099" r:id="rId20"/>
    <p:sldId id="1110" r:id="rId21"/>
    <p:sldId id="1111" r:id="rId22"/>
    <p:sldId id="1101" r:id="rId23"/>
    <p:sldId id="1102" r:id="rId24"/>
    <p:sldId id="1103" r:id="rId25"/>
    <p:sldId id="1105" r:id="rId26"/>
    <p:sldId id="1106" r:id="rId27"/>
    <p:sldId id="1108" r:id="rId28"/>
    <p:sldId id="1125" r:id="rId29"/>
    <p:sldId id="1126" r:id="rId30"/>
    <p:sldId id="1115" r:id="rId31"/>
    <p:sldId id="1116" r:id="rId32"/>
    <p:sldId id="1117" r:id="rId33"/>
    <p:sldId id="1119" r:id="rId34"/>
    <p:sldId id="1120" r:id="rId35"/>
    <p:sldId id="1121" r:id="rId36"/>
    <p:sldId id="1134" r:id="rId37"/>
    <p:sldId id="1122" r:id="rId38"/>
    <p:sldId id="1123" r:id="rId39"/>
    <p:sldId id="1124" r:id="rId40"/>
    <p:sldId id="1128" r:id="rId41"/>
    <p:sldId id="1133" r:id="rId42"/>
    <p:sldId id="1129" r:id="rId43"/>
    <p:sldId id="1130" r:id="rId44"/>
    <p:sldId id="1131" r:id="rId45"/>
    <p:sldId id="1146" r:id="rId46"/>
    <p:sldId id="1132" r:id="rId47"/>
    <p:sldId id="1071" r:id="rId48"/>
    <p:sldId id="1085" r:id="rId49"/>
    <p:sldId id="1067" r:id="rId50"/>
    <p:sldId id="1066" r:id="rId51"/>
    <p:sldId id="1086" r:id="rId52"/>
    <p:sldId id="1069" r:id="rId53"/>
    <p:sldId id="1070" r:id="rId54"/>
    <p:sldId id="1140" r:id="rId55"/>
    <p:sldId id="1072" r:id="rId56"/>
    <p:sldId id="1073" r:id="rId57"/>
    <p:sldId id="1104" r:id="rId58"/>
    <p:sldId id="1074" r:id="rId59"/>
    <p:sldId id="1142" r:id="rId60"/>
    <p:sldId id="1138" r:id="rId61"/>
    <p:sldId id="1139" r:id="rId62"/>
    <p:sldId id="1112" r:id="rId63"/>
    <p:sldId id="1136" r:id="rId64"/>
    <p:sldId id="113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D5D65A-F21B-4651-9557-26385117E101}">
          <p14:sldIdLst>
            <p14:sldId id="1035"/>
            <p14:sldId id="1038"/>
            <p14:sldId id="1040"/>
            <p14:sldId id="1042"/>
            <p14:sldId id="1079"/>
            <p14:sldId id="1050"/>
            <p14:sldId id="1044"/>
            <p14:sldId id="1049"/>
            <p14:sldId id="1045"/>
            <p14:sldId id="1087"/>
            <p14:sldId id="1088"/>
            <p14:sldId id="1089"/>
            <p14:sldId id="1091"/>
            <p14:sldId id="1056"/>
            <p14:sldId id="1093"/>
            <p14:sldId id="1095"/>
            <p14:sldId id="1055"/>
            <p14:sldId id="1097"/>
            <p14:sldId id="1099"/>
            <p14:sldId id="1110"/>
            <p14:sldId id="1111"/>
            <p14:sldId id="1101"/>
            <p14:sldId id="1102"/>
            <p14:sldId id="1103"/>
            <p14:sldId id="1105"/>
            <p14:sldId id="1106"/>
            <p14:sldId id="1108"/>
            <p14:sldId id="1125"/>
            <p14:sldId id="1126"/>
            <p14:sldId id="1115"/>
            <p14:sldId id="1116"/>
            <p14:sldId id="1117"/>
            <p14:sldId id="1119"/>
            <p14:sldId id="1120"/>
            <p14:sldId id="1121"/>
            <p14:sldId id="1134"/>
            <p14:sldId id="1122"/>
            <p14:sldId id="1123"/>
            <p14:sldId id="1124"/>
            <p14:sldId id="1128"/>
            <p14:sldId id="1133"/>
            <p14:sldId id="1129"/>
            <p14:sldId id="1130"/>
            <p14:sldId id="1131"/>
            <p14:sldId id="1146"/>
            <p14:sldId id="1132"/>
            <p14:sldId id="1071"/>
            <p14:sldId id="1085"/>
            <p14:sldId id="1067"/>
            <p14:sldId id="1066"/>
            <p14:sldId id="1086"/>
            <p14:sldId id="1069"/>
            <p14:sldId id="1070"/>
            <p14:sldId id="1140"/>
            <p14:sldId id="1072"/>
            <p14:sldId id="1073"/>
            <p14:sldId id="1104"/>
            <p14:sldId id="1074"/>
            <p14:sldId id="1142"/>
            <p14:sldId id="1138"/>
            <p14:sldId id="1139"/>
            <p14:sldId id="1112"/>
            <p14:sldId id="1136"/>
            <p14:sldId id="1137"/>
          </p14:sldIdLst>
        </p14:section>
        <p14:section name="Untitled Section" id="{02F174C7-A6F0-4167-B9FE-9C740683AADD}">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85193" autoAdjust="0"/>
  </p:normalViewPr>
  <p:slideViewPr>
    <p:cSldViewPr>
      <p:cViewPr varScale="1">
        <p:scale>
          <a:sx n="85" d="100"/>
          <a:sy n="85" d="100"/>
        </p:scale>
        <p:origin x="1358" y="72"/>
      </p:cViewPr>
      <p:guideLst>
        <p:guide orient="horz" pos="2160"/>
        <p:guide pos="2880"/>
      </p:guideLst>
    </p:cSldViewPr>
  </p:slideViewPr>
  <p:notesTextViewPr>
    <p:cViewPr>
      <p:scale>
        <a:sx n="1" d="1"/>
        <a:sy n="1" d="1"/>
      </p:scale>
      <p:origin x="0" y="0"/>
    </p:cViewPr>
  </p:notesTextViewPr>
  <p:sorterViewPr>
    <p:cViewPr>
      <p:scale>
        <a:sx n="110" d="100"/>
        <a:sy n="110" d="100"/>
      </p:scale>
      <p:origin x="0" y="28363"/>
    </p:cViewPr>
  </p:sorterViewPr>
  <p:notesViewPr>
    <p:cSldViewPr>
      <p:cViewPr varScale="1">
        <p:scale>
          <a:sx n="76" d="100"/>
          <a:sy n="76" d="100"/>
        </p:scale>
        <p:origin x="291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697" cy="456889"/>
          </a:xfrm>
          <a:prstGeom prst="rect">
            <a:avLst/>
          </a:prstGeom>
        </p:spPr>
        <p:txBody>
          <a:bodyPr vert="horz" lIns="89584" tIns="44792" rIns="89584" bIns="44792" rtlCol="0"/>
          <a:lstStyle>
            <a:lvl1pPr algn="l">
              <a:defRPr sz="1200"/>
            </a:lvl1pPr>
          </a:lstStyle>
          <a:p>
            <a:endParaRPr lang="en-US" dirty="0"/>
          </a:p>
        </p:txBody>
      </p:sp>
      <p:sp>
        <p:nvSpPr>
          <p:cNvPr id="3" name="Date Placeholder 2"/>
          <p:cNvSpPr>
            <a:spLocks noGrp="1"/>
          </p:cNvSpPr>
          <p:nvPr>
            <p:ph type="dt" sz="quarter" idx="1"/>
          </p:nvPr>
        </p:nvSpPr>
        <p:spPr>
          <a:xfrm>
            <a:off x="3884753" y="0"/>
            <a:ext cx="2971697" cy="456889"/>
          </a:xfrm>
          <a:prstGeom prst="rect">
            <a:avLst/>
          </a:prstGeom>
        </p:spPr>
        <p:txBody>
          <a:bodyPr vert="horz" lIns="89584" tIns="44792" rIns="89584" bIns="44792" rtlCol="0"/>
          <a:lstStyle>
            <a:lvl1pPr algn="r">
              <a:defRPr sz="1200"/>
            </a:lvl1pPr>
          </a:lstStyle>
          <a:p>
            <a:fld id="{6186AE22-E2FF-4D4F-819D-4CE550CB8EF5}" type="datetimeFigureOut">
              <a:rPr lang="en-US" smtClean="0"/>
              <a:t>03/07/2018</a:t>
            </a:fld>
            <a:endParaRPr lang="en-US" dirty="0"/>
          </a:p>
        </p:txBody>
      </p:sp>
      <p:sp>
        <p:nvSpPr>
          <p:cNvPr id="4" name="Footer Placeholder 3"/>
          <p:cNvSpPr>
            <a:spLocks noGrp="1"/>
          </p:cNvSpPr>
          <p:nvPr>
            <p:ph type="ftr" sz="quarter" idx="2"/>
          </p:nvPr>
        </p:nvSpPr>
        <p:spPr>
          <a:xfrm>
            <a:off x="0" y="8685552"/>
            <a:ext cx="2971697" cy="456889"/>
          </a:xfrm>
          <a:prstGeom prst="rect">
            <a:avLst/>
          </a:prstGeom>
        </p:spPr>
        <p:txBody>
          <a:bodyPr vert="horz" lIns="89584" tIns="44792" rIns="89584" bIns="4479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753" y="8685552"/>
            <a:ext cx="2971697" cy="456889"/>
          </a:xfrm>
          <a:prstGeom prst="rect">
            <a:avLst/>
          </a:prstGeom>
        </p:spPr>
        <p:txBody>
          <a:bodyPr vert="horz" lIns="89584" tIns="44792" rIns="89584" bIns="44792" rtlCol="0" anchor="b"/>
          <a:lstStyle>
            <a:lvl1pPr algn="r">
              <a:defRPr sz="1200"/>
            </a:lvl1pPr>
          </a:lstStyle>
          <a:p>
            <a:fld id="{0FFB7BAA-6273-45B1-A95D-9BA85CADA86A}" type="slidenum">
              <a:rPr lang="en-US" smtClean="0"/>
              <a:t>‹#›</a:t>
            </a:fld>
            <a:endParaRPr lang="en-US" dirty="0"/>
          </a:p>
        </p:txBody>
      </p:sp>
    </p:spTree>
    <p:extLst>
      <p:ext uri="{BB962C8B-B14F-4D97-AF65-F5344CB8AC3E}">
        <p14:creationId xmlns:p14="http://schemas.microsoft.com/office/powerpoint/2010/main" val="2641532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3884614" y="0"/>
            <a:ext cx="2971800" cy="457200"/>
          </a:xfrm>
          <a:prstGeom prst="rect">
            <a:avLst/>
          </a:prstGeom>
        </p:spPr>
        <p:txBody>
          <a:bodyPr vert="horz" lIns="91430" tIns="45715" rIns="91430" bIns="45715" rtlCol="0"/>
          <a:lstStyle>
            <a:lvl1pPr algn="r">
              <a:defRPr sz="1200"/>
            </a:lvl1pPr>
          </a:lstStyle>
          <a:p>
            <a:fld id="{6302DA93-7C61-4706-9324-149C3465E9EC}" type="datetimeFigureOut">
              <a:rPr lang="en-US" smtClean="0"/>
              <a:t>03/07/2018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430" tIns="45715" rIns="91430" bIns="457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0" tIns="45715" rIns="91430" bIns="45715" rtlCol="0" anchor="b"/>
          <a:lstStyle>
            <a:lvl1pPr algn="r">
              <a:defRPr sz="1200"/>
            </a:lvl1pPr>
          </a:lstStyle>
          <a:p>
            <a:fld id="{F6CDB9EA-9B71-4EC9-848A-0EDDDA3C3816}" type="slidenum">
              <a:rPr lang="en-US" smtClean="0"/>
              <a:t>‹#›</a:t>
            </a:fld>
            <a:endParaRPr lang="en-US" dirty="0"/>
          </a:p>
        </p:txBody>
      </p:sp>
    </p:spTree>
    <p:extLst>
      <p:ext uri="{BB962C8B-B14F-4D97-AF65-F5344CB8AC3E}">
        <p14:creationId xmlns:p14="http://schemas.microsoft.com/office/powerpoint/2010/main" val="183228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image" Target="cid:image003.jpg@01D3B48B.70670590" TargetMode="External"/><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image" Target="cid:image002.jpg@01D3B48B.70670590" TargetMode="External"/><Relationship Id="rId5" Type="http://schemas.openxmlformats.org/officeDocument/2006/relationships/image" Target="../media/image29.jpeg"/><Relationship Id="rId4" Type="http://schemas.openxmlformats.org/officeDocument/2006/relationships/image" Target="cid:image001.jpg@01D3B48B.7067059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1</a:t>
            </a:fld>
            <a:endParaRPr lang="en-US" dirty="0"/>
          </a:p>
        </p:txBody>
      </p:sp>
    </p:spTree>
    <p:extLst>
      <p:ext uri="{BB962C8B-B14F-4D97-AF65-F5344CB8AC3E}">
        <p14:creationId xmlns:p14="http://schemas.microsoft.com/office/powerpoint/2010/main" val="2558850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2000" dirty="0"/>
              <a:t>Unlike the </a:t>
            </a:r>
            <a:r>
              <a:rPr lang="en-US" sz="2000" dirty="0" smtClean="0"/>
              <a:t>previous </a:t>
            </a:r>
            <a:r>
              <a:rPr lang="en-US" sz="2000" dirty="0"/>
              <a:t>survey processes, there is no formal tour for the new survey process. Surveyors will begin observing every resident in their assigned area to identify about eight residents for the initial pool process and then will spend about eight hours completing the observations, interviews and record review for the residents selected for the initial pool process. </a:t>
            </a:r>
            <a:endParaRPr lang="en-US" sz="2000" b="1" dirty="0"/>
          </a:p>
        </p:txBody>
      </p:sp>
      <p:sp>
        <p:nvSpPr>
          <p:cNvPr id="4" name="Slide Number Placeholder 3"/>
          <p:cNvSpPr>
            <a:spLocks noGrp="1"/>
          </p:cNvSpPr>
          <p:nvPr>
            <p:ph type="sldNum" sz="quarter" idx="10"/>
          </p:nvPr>
        </p:nvSpPr>
        <p:spPr/>
        <p:txBody>
          <a:bodyPr/>
          <a:lstStyle/>
          <a:p>
            <a:fld id="{F6CDB9EA-9B71-4EC9-848A-0EDDDA3C3816}" type="slidenum">
              <a:rPr lang="en-US" smtClean="0"/>
              <a:t>22</a:t>
            </a:fld>
            <a:endParaRPr lang="en-US" dirty="0"/>
          </a:p>
        </p:txBody>
      </p:sp>
    </p:spTree>
    <p:extLst>
      <p:ext uri="{BB962C8B-B14F-4D97-AF65-F5344CB8AC3E}">
        <p14:creationId xmlns:p14="http://schemas.microsoft.com/office/powerpoint/2010/main" val="827304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800" dirty="0"/>
              <a:t>surveyors are completing thorough observations, interviews and a limited record review for the residents selected during the initial pool process. Part of that review consists of covering a number of quality of life and care areas and during interviews the surveyor can ask the questions as they would like as long as they maintain the intent of the area. </a:t>
            </a:r>
          </a:p>
          <a:p>
            <a:pPr fontAlgn="t"/>
            <a:endParaRPr lang="en-US" sz="1800" dirty="0"/>
          </a:p>
          <a:p>
            <a:pPr fontAlgn="t"/>
            <a:r>
              <a:rPr lang="en-US" sz="1800" dirty="0"/>
              <a:t>For the new survey process, the survey team will select the residents for the sample. </a:t>
            </a:r>
          </a:p>
          <a:p>
            <a:endParaRPr lang="en-US" sz="1800" dirty="0"/>
          </a:p>
        </p:txBody>
      </p:sp>
      <p:sp>
        <p:nvSpPr>
          <p:cNvPr id="4" name="Slide Number Placeholder 3"/>
          <p:cNvSpPr>
            <a:spLocks noGrp="1"/>
          </p:cNvSpPr>
          <p:nvPr>
            <p:ph type="sldNum" sz="quarter" idx="10"/>
          </p:nvPr>
        </p:nvSpPr>
        <p:spPr/>
        <p:txBody>
          <a:bodyPr/>
          <a:lstStyle/>
          <a:p>
            <a:fld id="{F6CDB9EA-9B71-4EC9-848A-0EDDDA3C3816}" type="slidenum">
              <a:rPr lang="en-US" smtClean="0"/>
              <a:t>23</a:t>
            </a:fld>
            <a:endParaRPr lang="en-US" dirty="0"/>
          </a:p>
        </p:txBody>
      </p:sp>
    </p:spTree>
    <p:extLst>
      <p:ext uri="{BB962C8B-B14F-4D97-AF65-F5344CB8AC3E}">
        <p14:creationId xmlns:p14="http://schemas.microsoft.com/office/powerpoint/2010/main" val="662818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dirty="0"/>
              <a:t>Once the sample is selected, the remainder of the survey is spent conducting investigations for residents, facility tasks and closed records. </a:t>
            </a:r>
          </a:p>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24</a:t>
            </a:fld>
            <a:endParaRPr lang="en-US" dirty="0"/>
          </a:p>
        </p:txBody>
      </p:sp>
    </p:spTree>
    <p:extLst>
      <p:ext uri="{BB962C8B-B14F-4D97-AF65-F5344CB8AC3E}">
        <p14:creationId xmlns:p14="http://schemas.microsoft.com/office/powerpoint/2010/main" val="234376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000" dirty="0"/>
              <a:t>The new survey process is computer-based with three parts:</a:t>
            </a:r>
          </a:p>
          <a:p>
            <a:pPr>
              <a:defRPr/>
            </a:pPr>
            <a:endParaRPr lang="en-US" sz="2000" dirty="0"/>
          </a:p>
          <a:p>
            <a:pPr marL="231366" indent="-231366">
              <a:buFontTx/>
              <a:buAutoNum type="arabicPeriod"/>
              <a:defRPr/>
            </a:pPr>
            <a:r>
              <a:rPr lang="en-US" sz="2000" dirty="0"/>
              <a:t>The initial pool process </a:t>
            </a:r>
          </a:p>
          <a:p>
            <a:pPr marL="231366" indent="-231366">
              <a:buFontTx/>
              <a:buAutoNum type="arabicPeriod"/>
              <a:defRPr/>
            </a:pPr>
            <a:r>
              <a:rPr lang="en-US" sz="2000" dirty="0"/>
              <a:t>Sample selection </a:t>
            </a:r>
          </a:p>
          <a:p>
            <a:pPr marL="231366" indent="-231366">
              <a:buFontTx/>
              <a:buAutoNum type="arabicPeriod"/>
              <a:defRPr/>
            </a:pPr>
            <a:r>
              <a:rPr lang="en-US" sz="2000" dirty="0"/>
              <a:t>The investigative process</a:t>
            </a:r>
          </a:p>
          <a:p>
            <a:endParaRPr lang="en-US" sz="2000" dirty="0"/>
          </a:p>
        </p:txBody>
      </p:sp>
      <p:sp>
        <p:nvSpPr>
          <p:cNvPr id="4" name="Slide Number Placeholder 3"/>
          <p:cNvSpPr>
            <a:spLocks noGrp="1"/>
          </p:cNvSpPr>
          <p:nvPr>
            <p:ph type="sldNum" sz="quarter" idx="10"/>
          </p:nvPr>
        </p:nvSpPr>
        <p:spPr/>
        <p:txBody>
          <a:bodyPr/>
          <a:lstStyle/>
          <a:p>
            <a:fld id="{F6CDB9EA-9B71-4EC9-848A-0EDDDA3C3816}" type="slidenum">
              <a:rPr lang="en-US" smtClean="0"/>
              <a:t>25</a:t>
            </a:fld>
            <a:endParaRPr lang="en-US" dirty="0"/>
          </a:p>
        </p:txBody>
      </p:sp>
    </p:spTree>
    <p:extLst>
      <p:ext uri="{BB962C8B-B14F-4D97-AF65-F5344CB8AC3E}">
        <p14:creationId xmlns:p14="http://schemas.microsoft.com/office/powerpoint/2010/main" val="1181408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three main parts to the New LTC Survey Process: the initial pool process, sample selection, and investigation.</a:t>
            </a:r>
          </a:p>
          <a:p>
            <a:endParaRPr lang="en-US" b="1" dirty="0"/>
          </a:p>
          <a:p>
            <a:r>
              <a:rPr lang="en-US" b="1" dirty="0"/>
              <a:t>The sample size is based on the facility census. Generally, the sample size is about 20% of the facility census. In some cases, the sample size is slightly higher than the numbers included in the Traditional sample size grid but lower than the sample size for QIS. One example is the cap for facilities with a census at or above 175 residents. The cap for the Traditional is set at 30 and the cap for QIS is set at 40. The New LTC Survey Process has a cap of 35 residents for larger facilities.</a:t>
            </a:r>
          </a:p>
          <a:p>
            <a:endParaRPr lang="en-US" b="1" dirty="0"/>
          </a:p>
          <a:p>
            <a:r>
              <a:rPr lang="en-US" b="1" dirty="0"/>
              <a:t>One of the most critical components to any survey is the sample. For the new survey process, 70% of the residents will be MDS pre-selected. The team will select 30% of the residents onsite, including vulnerable residents who are dependent on staff, new admissions within the last 30 days, complaints or facility-reported incidents or FRIs—which would cover any alleged violation involving mistreatment, neglect, abuse, injuries of unknown origin, and misappropriation of property—and any resident who has a significant concern but does not fall into any of the sub-groups I just mentioned.</a:t>
            </a:r>
          </a:p>
          <a:p>
            <a:endParaRPr lang="en-US" b="1" dirty="0"/>
          </a:p>
          <a:p>
            <a:r>
              <a:rPr lang="en-US" b="1" dirty="0"/>
              <a:t>The first day of the survey, or about eight hours, depending on when the team enters, is spent conducting observations</a:t>
            </a:r>
            <a:r>
              <a:rPr lang="en-US" dirty="0"/>
              <a:t>, interviews, and a limited record review for the residents in the initial pool.</a:t>
            </a:r>
          </a:p>
        </p:txBody>
      </p:sp>
      <p:sp>
        <p:nvSpPr>
          <p:cNvPr id="4" name="Slide Number Placeholder 3"/>
          <p:cNvSpPr>
            <a:spLocks noGrp="1"/>
          </p:cNvSpPr>
          <p:nvPr>
            <p:ph type="sldNum" sz="quarter" idx="10"/>
          </p:nvPr>
        </p:nvSpPr>
        <p:spPr/>
        <p:txBody>
          <a:bodyPr/>
          <a:lstStyle/>
          <a:p>
            <a:fld id="{F6CDB9EA-9B71-4EC9-848A-0EDDDA3C3816}" type="slidenum">
              <a:rPr lang="en-US" smtClean="0"/>
              <a:t>26</a:t>
            </a:fld>
            <a:endParaRPr lang="en-US" dirty="0"/>
          </a:p>
        </p:txBody>
      </p:sp>
    </p:spTree>
    <p:extLst>
      <p:ext uri="{BB962C8B-B14F-4D97-AF65-F5344CB8AC3E}">
        <p14:creationId xmlns:p14="http://schemas.microsoft.com/office/powerpoint/2010/main" val="265602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2000" b="1" dirty="0"/>
              <a:t>At the end of the first day or beginning of the second day, the survey team will identify the sample. </a:t>
            </a:r>
            <a:r>
              <a:rPr lang="en-US" sz="2000" dirty="0">
                <a:solidFill>
                  <a:srgbClr val="FF0000"/>
                </a:solidFill>
              </a:rPr>
              <a:t>Once the sample is selected, the remainder of the survey is spent investigating all concerns requiring further investigation for the residents in the sample. Facility tasks and closed-record investigations will also be conducted</a:t>
            </a:r>
            <a:r>
              <a:rPr lang="en-US" sz="2000" dirty="0" smtClean="0">
                <a:solidFill>
                  <a:srgbClr val="FF0000"/>
                </a:solidFill>
              </a:rPr>
              <a:t>.</a:t>
            </a:r>
          </a:p>
          <a:p>
            <a:pPr lvl="0">
              <a:defRPr/>
            </a:pPr>
            <a:endParaRPr lang="en-US" sz="2000" dirty="0">
              <a:solidFill>
                <a:srgbClr val="FF0000"/>
              </a:solidFill>
            </a:endParaRPr>
          </a:p>
          <a:p>
            <a:r>
              <a:rPr lang="en-US" altLang="en-US" sz="2000" dirty="0">
                <a:latin typeface="Times New Roman" panose="02020603050405020304" pitchFamily="18" charset="0"/>
                <a:cs typeface="Times New Roman" panose="02020603050405020304" pitchFamily="18" charset="0"/>
              </a:rPr>
              <a:t>Majority of time spent observing and interviewing with relevant review of record to complete investigation </a:t>
            </a:r>
          </a:p>
          <a:p>
            <a:r>
              <a:rPr lang="en-US" altLang="en-US" sz="2000" dirty="0">
                <a:latin typeface="Times New Roman" panose="02020603050405020304" pitchFamily="18" charset="0"/>
                <a:cs typeface="Times New Roman" panose="02020603050405020304" pitchFamily="18" charset="0"/>
              </a:rPr>
              <a:t>Use Appendix PP and critical elements (CE) pathways</a:t>
            </a:r>
          </a:p>
          <a:p>
            <a:pPr lvl="0">
              <a:defRPr/>
            </a:pPr>
            <a:endParaRPr lang="en-US" sz="2000" dirty="0">
              <a:solidFill>
                <a:srgbClr val="FF0000"/>
              </a:solidFill>
            </a:endParaRPr>
          </a:p>
        </p:txBody>
      </p:sp>
      <p:sp>
        <p:nvSpPr>
          <p:cNvPr id="4" name="Slide Number Placeholder 3"/>
          <p:cNvSpPr>
            <a:spLocks noGrp="1"/>
          </p:cNvSpPr>
          <p:nvPr>
            <p:ph type="sldNum" sz="quarter" idx="10"/>
          </p:nvPr>
        </p:nvSpPr>
        <p:spPr/>
        <p:txBody>
          <a:bodyPr/>
          <a:lstStyle/>
          <a:p>
            <a:fld id="{F6CDB9EA-9B71-4EC9-848A-0EDDDA3C3816}" type="slidenum">
              <a:rPr lang="en-US" smtClean="0"/>
              <a:t>27</a:t>
            </a:fld>
            <a:endParaRPr lang="en-US" dirty="0"/>
          </a:p>
        </p:txBody>
      </p:sp>
    </p:spTree>
    <p:extLst>
      <p:ext uri="{BB962C8B-B14F-4D97-AF65-F5344CB8AC3E}">
        <p14:creationId xmlns:p14="http://schemas.microsoft.com/office/powerpoint/2010/main" val="2345239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mn-lt"/>
              </a:rPr>
              <a:t>The system will select five residents for an Unnecessary Medication review based on information entered by the surveyor during interviews, observations, record review, and information from the MDS.</a:t>
            </a:r>
          </a:p>
          <a:p>
            <a:endParaRPr lang="en-US" altLang="en-US" dirty="0" smtClean="0">
              <a:latin typeface="+mn-lt"/>
            </a:endParaRPr>
          </a:p>
          <a:p>
            <a:r>
              <a:rPr lang="en-US" altLang="en-US" dirty="0" smtClean="0">
                <a:latin typeface="+mn-lt"/>
              </a:rPr>
              <a:t>The selection process considers all psychotropic medications, insulin, anticoagulants, opioids, diuretics and antibiotics, as</a:t>
            </a:r>
            <a:r>
              <a:rPr lang="en-US" altLang="en-US" baseline="0" dirty="0" smtClean="0">
                <a:latin typeface="+mn-lt"/>
              </a:rPr>
              <a:t> well as</a:t>
            </a:r>
            <a:r>
              <a:rPr lang="en-US" altLang="en-US" dirty="0" smtClean="0">
                <a:latin typeface="+mn-lt"/>
              </a:rPr>
              <a:t> some adverse consequences, including falls, weight loss, and sedation. There are exclusions;</a:t>
            </a:r>
            <a:r>
              <a:rPr lang="en-US" altLang="en-US" baseline="0" dirty="0" smtClean="0">
                <a:latin typeface="+mn-lt"/>
              </a:rPr>
              <a:t> </a:t>
            </a:r>
            <a:r>
              <a:rPr lang="en-US" altLang="en-US" dirty="0" smtClean="0">
                <a:latin typeface="+mn-lt"/>
              </a:rPr>
              <a:t>for example, a resident would be excluded if they had a diagnosis of Huntington’s or Schizophrenia and was receiving an antipsychotic.</a:t>
            </a:r>
          </a:p>
          <a:p>
            <a:endParaRPr lang="en-US" altLang="en-US" dirty="0" smtClean="0">
              <a:latin typeface="+mn-lt"/>
            </a:endParaRPr>
          </a:p>
          <a:p>
            <a:r>
              <a:rPr lang="en-US" altLang="en-US" dirty="0" smtClean="0">
                <a:latin typeface="+mn-lt"/>
              </a:rPr>
              <a:t>The residents selected for the full medication review will include insulin, an anticoagulant, and an antipsychotic with Alzheimer’s or dementia, if available. </a:t>
            </a:r>
          </a:p>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29</a:t>
            </a:fld>
            <a:endParaRPr lang="en-US" dirty="0"/>
          </a:p>
        </p:txBody>
      </p:sp>
    </p:spTree>
    <p:extLst>
      <p:ext uri="{BB962C8B-B14F-4D97-AF65-F5344CB8AC3E}">
        <p14:creationId xmlns:p14="http://schemas.microsoft.com/office/powerpoint/2010/main" val="2186538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30</a:t>
            </a:fld>
            <a:endParaRPr lang="en-US" dirty="0"/>
          </a:p>
        </p:txBody>
      </p:sp>
    </p:spTree>
    <p:extLst>
      <p:ext uri="{BB962C8B-B14F-4D97-AF65-F5344CB8AC3E}">
        <p14:creationId xmlns:p14="http://schemas.microsoft.com/office/powerpoint/2010/main" val="259293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31</a:t>
            </a:fld>
            <a:endParaRPr lang="en-US" dirty="0"/>
          </a:p>
        </p:txBody>
      </p:sp>
      <p:pic>
        <p:nvPicPr>
          <p:cNvPr id="5" name="Picture 4" descr="cid:image002.jpg@01D3B462.4A538AA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47800" y="4724400"/>
            <a:ext cx="4953000" cy="914400"/>
          </a:xfrm>
          <a:prstGeom prst="rect">
            <a:avLst/>
          </a:prstGeom>
          <a:noFill/>
          <a:ln>
            <a:noFill/>
          </a:ln>
        </p:spPr>
      </p:pic>
      <p:pic>
        <p:nvPicPr>
          <p:cNvPr id="6" name="Picture 5" descr="cid:image010.jpg@01D3B462.4A538AA0"/>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21807" y="6013131"/>
            <a:ext cx="5943600" cy="1295400"/>
          </a:xfrm>
          <a:prstGeom prst="rect">
            <a:avLst/>
          </a:prstGeom>
          <a:noFill/>
          <a:ln>
            <a:noFill/>
          </a:ln>
        </p:spPr>
      </p:pic>
      <p:pic>
        <p:nvPicPr>
          <p:cNvPr id="7" name="Picture 6" descr="cid:image011.jpg@01D3B462.4A538AA0"/>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952500" y="7270269"/>
            <a:ext cx="5943600" cy="2430145"/>
          </a:xfrm>
          <a:prstGeom prst="rect">
            <a:avLst/>
          </a:prstGeom>
          <a:noFill/>
          <a:ln>
            <a:noFill/>
          </a:ln>
        </p:spPr>
      </p:pic>
    </p:spTree>
    <p:extLst>
      <p:ext uri="{BB962C8B-B14F-4D97-AF65-F5344CB8AC3E}">
        <p14:creationId xmlns:p14="http://schemas.microsoft.com/office/powerpoint/2010/main" val="2511637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32</a:t>
            </a:fld>
            <a:endParaRPr lang="en-US" dirty="0"/>
          </a:p>
        </p:txBody>
      </p:sp>
    </p:spTree>
    <p:extLst>
      <p:ext uri="{BB962C8B-B14F-4D97-AF65-F5344CB8AC3E}">
        <p14:creationId xmlns:p14="http://schemas.microsoft.com/office/powerpoint/2010/main" val="60765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2</a:t>
            </a:fld>
            <a:endParaRPr lang="en-US" dirty="0"/>
          </a:p>
        </p:txBody>
      </p:sp>
    </p:spTree>
    <p:extLst>
      <p:ext uri="{BB962C8B-B14F-4D97-AF65-F5344CB8AC3E}">
        <p14:creationId xmlns:p14="http://schemas.microsoft.com/office/powerpoint/2010/main" val="267270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 if the comprehensive assessment identifies changes which would result in a different approach or goal on the comprehensive care plan, these changes must also be reflected in the summary. This is reflected in the following guidance, which goes on to say “Given that the baseline care plan is developed before the comprehensive assessment, it is possible that the goals and interventions may change. In the event that the comprehensive assessment and comprehensive care plan identified a change in the resident’s goals, or physical, mental, or psychosocial functioning, which was otherwise not identified in the baseline care plan, those changes must be incorporated into an updated summary provided to the resident and his or her representative, if applicable.” </a:t>
            </a:r>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36</a:t>
            </a:fld>
            <a:endParaRPr lang="en-US" dirty="0"/>
          </a:p>
        </p:txBody>
      </p:sp>
    </p:spTree>
    <p:extLst>
      <p:ext uri="{BB962C8B-B14F-4D97-AF65-F5344CB8AC3E}">
        <p14:creationId xmlns:p14="http://schemas.microsoft.com/office/powerpoint/2010/main" val="32670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47</a:t>
            </a:fld>
            <a:endParaRPr lang="en-US" dirty="0"/>
          </a:p>
        </p:txBody>
      </p:sp>
    </p:spTree>
    <p:extLst>
      <p:ext uri="{BB962C8B-B14F-4D97-AF65-F5344CB8AC3E}">
        <p14:creationId xmlns:p14="http://schemas.microsoft.com/office/powerpoint/2010/main" val="155335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48</a:t>
            </a:fld>
            <a:endParaRPr lang="en-US" dirty="0"/>
          </a:p>
        </p:txBody>
      </p:sp>
    </p:spTree>
    <p:extLst>
      <p:ext uri="{BB962C8B-B14F-4D97-AF65-F5344CB8AC3E}">
        <p14:creationId xmlns:p14="http://schemas.microsoft.com/office/powerpoint/2010/main" val="479003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49</a:t>
            </a:fld>
            <a:endParaRPr lang="en-US" dirty="0"/>
          </a:p>
        </p:txBody>
      </p:sp>
    </p:spTree>
    <p:extLst>
      <p:ext uri="{BB962C8B-B14F-4D97-AF65-F5344CB8AC3E}">
        <p14:creationId xmlns:p14="http://schemas.microsoft.com/office/powerpoint/2010/main" val="1944296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50</a:t>
            </a:fld>
            <a:endParaRPr lang="en-US" dirty="0"/>
          </a:p>
        </p:txBody>
      </p:sp>
    </p:spTree>
    <p:extLst>
      <p:ext uri="{BB962C8B-B14F-4D97-AF65-F5344CB8AC3E}">
        <p14:creationId xmlns:p14="http://schemas.microsoft.com/office/powerpoint/2010/main" val="3995152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51</a:t>
            </a:fld>
            <a:endParaRPr lang="en-US" dirty="0"/>
          </a:p>
        </p:txBody>
      </p:sp>
    </p:spTree>
    <p:extLst>
      <p:ext uri="{BB962C8B-B14F-4D97-AF65-F5344CB8AC3E}">
        <p14:creationId xmlns:p14="http://schemas.microsoft.com/office/powerpoint/2010/main" val="1996137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52</a:t>
            </a:fld>
            <a:endParaRPr lang="en-US" dirty="0"/>
          </a:p>
        </p:txBody>
      </p:sp>
    </p:spTree>
    <p:extLst>
      <p:ext uri="{BB962C8B-B14F-4D97-AF65-F5344CB8AC3E}">
        <p14:creationId xmlns:p14="http://schemas.microsoft.com/office/powerpoint/2010/main" val="1267960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53</a:t>
            </a:fld>
            <a:endParaRPr lang="en-US" dirty="0"/>
          </a:p>
        </p:txBody>
      </p:sp>
    </p:spTree>
    <p:extLst>
      <p:ext uri="{BB962C8B-B14F-4D97-AF65-F5344CB8AC3E}">
        <p14:creationId xmlns:p14="http://schemas.microsoft.com/office/powerpoint/2010/main" val="3501408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54</a:t>
            </a:fld>
            <a:endParaRPr lang="en-US" dirty="0"/>
          </a:p>
        </p:txBody>
      </p:sp>
    </p:spTree>
    <p:extLst>
      <p:ext uri="{BB962C8B-B14F-4D97-AF65-F5344CB8AC3E}">
        <p14:creationId xmlns:p14="http://schemas.microsoft.com/office/powerpoint/2010/main" val="1503598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55</a:t>
            </a:fld>
            <a:endParaRPr lang="en-US" dirty="0"/>
          </a:p>
        </p:txBody>
      </p:sp>
    </p:spTree>
    <p:extLst>
      <p:ext uri="{BB962C8B-B14F-4D97-AF65-F5344CB8AC3E}">
        <p14:creationId xmlns:p14="http://schemas.microsoft.com/office/powerpoint/2010/main" val="411928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Voting for ALF and NH residents – see the provider letter</a:t>
            </a:r>
            <a:endParaRPr lang="en-US" dirty="0"/>
          </a:p>
          <a:p>
            <a:r>
              <a:rPr lang="en-US" dirty="0"/>
              <a:t> </a:t>
            </a:r>
          </a:p>
          <a:p>
            <a:r>
              <a:rPr lang="en-US" b="1" dirty="0"/>
              <a:t>Greater focus on addressing a resident’s individual needs and preferences</a:t>
            </a:r>
            <a:r>
              <a:rPr lang="en-US" dirty="0"/>
              <a:t>. A nursing home must learn more about who the resident is as a person, provide greater support for resident preferences, and give residents increased control and choice.</a:t>
            </a:r>
          </a:p>
          <a:p>
            <a:r>
              <a:rPr lang="en-US" dirty="0"/>
              <a:t>■■</a:t>
            </a:r>
            <a:r>
              <a:rPr lang="en-US" b="1" dirty="0"/>
              <a:t>Prompt development of a care plan</a:t>
            </a:r>
            <a:r>
              <a:rPr lang="en-US" dirty="0"/>
              <a:t>. The original regulations allowed a resident to be without a care plan for as long as 21 days following admission. Now, a facility must develop and implement a care plan within 48 hours of a resident’s admission.</a:t>
            </a:r>
          </a:p>
          <a:p>
            <a:r>
              <a:rPr lang="en-US" dirty="0"/>
              <a:t>■■</a:t>
            </a:r>
            <a:r>
              <a:rPr lang="en-US" b="1" dirty="0"/>
              <a:t>More comprehensive care</a:t>
            </a:r>
            <a:r>
              <a:rPr lang="en-US" dirty="0"/>
              <a:t>. Treatment and services have been expanded to include pain management, dialysis, and behavioral health services.</a:t>
            </a:r>
          </a:p>
          <a:p>
            <a:r>
              <a:rPr lang="en-US" dirty="0"/>
              <a:t>■■</a:t>
            </a:r>
            <a:r>
              <a:rPr lang="en-US" b="1" dirty="0"/>
              <a:t>Improved training</a:t>
            </a:r>
            <a:r>
              <a:rPr lang="en-US" dirty="0"/>
              <a:t>. Training requirements have been expanded to apply to all staff, contractual employees, and volunteers. Mandatory topics include communication, residents’ rights, and prevention of abuse, neglect and exploitation. Training for nursing assistants is expanded to include dementia management and resident abuse prevention.</a:t>
            </a:r>
          </a:p>
          <a:p>
            <a:r>
              <a:rPr lang="en-US" dirty="0"/>
              <a:t>■■</a:t>
            </a:r>
            <a:r>
              <a:rPr lang="en-US" b="1" dirty="0"/>
              <a:t>Improved protections against abuse, neglect and exploitation</a:t>
            </a:r>
            <a:r>
              <a:rPr lang="en-US" dirty="0"/>
              <a:t>. A nursing home must not employ a licensed individual with a disciplinary action, and must report suspicions of a crime to law enforcement and the state survey and certification agency.</a:t>
            </a:r>
          </a:p>
          <a:p>
            <a:pPr lvl="0" fontAlgn="base"/>
            <a:r>
              <a:rPr lang="en-US" dirty="0"/>
              <a:t>■■</a:t>
            </a:r>
            <a:r>
              <a:rPr lang="en-US" b="1" dirty="0"/>
              <a:t>Better protection of resident property</a:t>
            </a:r>
            <a:r>
              <a:rPr lang="en-US" dirty="0"/>
              <a:t>. Nursing homes are now required to take reasonable care of resident belongings and can no longer seek waivers of their responsibility for lost or stolen property</a:t>
            </a:r>
            <a:r>
              <a:rPr lang="en-US" dirty="0" smtClean="0"/>
              <a:t>.</a:t>
            </a:r>
            <a:r>
              <a:rPr lang="en-US" b="1" dirty="0"/>
              <a:t> De-institutionalizes the nursing home environment.</a:t>
            </a:r>
            <a:endParaRPr lang="en-US" dirty="0"/>
          </a:p>
          <a:p>
            <a:pPr lvl="0" fontAlgn="base"/>
            <a:r>
              <a:rPr lang="en-US" b="1" dirty="0"/>
              <a:t>Promotes Person-directed care</a:t>
            </a:r>
            <a:endParaRPr lang="en-US" dirty="0"/>
          </a:p>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3</a:t>
            </a:fld>
            <a:endParaRPr lang="en-US" dirty="0"/>
          </a:p>
        </p:txBody>
      </p:sp>
    </p:spTree>
    <p:extLst>
      <p:ext uri="{BB962C8B-B14F-4D97-AF65-F5344CB8AC3E}">
        <p14:creationId xmlns:p14="http://schemas.microsoft.com/office/powerpoint/2010/main" val="1868960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Harvey dumped 27 trillion gallons of rain over Texas</a:t>
            </a:r>
          </a:p>
          <a:p>
            <a:r>
              <a:rPr lang="en-US" sz="1800" b="1" dirty="0"/>
              <a:t>One third of Houston was completely flooded and the weight of the water sank  the city 2 centimeters temporarily</a:t>
            </a:r>
          </a:p>
          <a:p>
            <a:pPr lvl="1"/>
            <a:r>
              <a:rPr lang="en-US" sz="1800" b="1" dirty="0"/>
              <a:t>Flood waters were grossly contaminated</a:t>
            </a:r>
          </a:p>
          <a:p>
            <a:pPr lvl="1"/>
            <a:r>
              <a:rPr lang="en-US" sz="1800" b="1" dirty="0"/>
              <a:t>A quality was impacted by a chemical plant explosion triggered by toxic gas release</a:t>
            </a:r>
          </a:p>
          <a:p>
            <a:pPr lvl="1"/>
            <a:r>
              <a:rPr lang="en-US" sz="1800" b="1" dirty="0"/>
              <a:t>Two reservoirs in west Houston had water released to avoid catastrophe by flooded nearby communities</a:t>
            </a:r>
          </a:p>
          <a:p>
            <a:endParaRPr lang="en-US" sz="1800" b="1" dirty="0"/>
          </a:p>
        </p:txBody>
      </p:sp>
      <p:sp>
        <p:nvSpPr>
          <p:cNvPr id="4" name="Slide Number Placeholder 3"/>
          <p:cNvSpPr>
            <a:spLocks noGrp="1"/>
          </p:cNvSpPr>
          <p:nvPr>
            <p:ph type="sldNum" sz="quarter" idx="10"/>
          </p:nvPr>
        </p:nvSpPr>
        <p:spPr/>
        <p:txBody>
          <a:bodyPr/>
          <a:lstStyle/>
          <a:p>
            <a:fld id="{F6CDB9EA-9B71-4EC9-848A-0EDDDA3C3816}" type="slidenum">
              <a:rPr lang="en-US" smtClean="0"/>
              <a:t>56</a:t>
            </a:fld>
            <a:endParaRPr lang="en-US" dirty="0"/>
          </a:p>
        </p:txBody>
      </p:sp>
    </p:spTree>
    <p:extLst>
      <p:ext uri="{BB962C8B-B14F-4D97-AF65-F5344CB8AC3E}">
        <p14:creationId xmlns:p14="http://schemas.microsoft.com/office/powerpoint/2010/main" val="3891665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57</a:t>
            </a:fld>
            <a:endParaRPr lang="en-US" dirty="0"/>
          </a:p>
        </p:txBody>
      </p:sp>
    </p:spTree>
    <p:extLst>
      <p:ext uri="{BB962C8B-B14F-4D97-AF65-F5344CB8AC3E}">
        <p14:creationId xmlns:p14="http://schemas.microsoft.com/office/powerpoint/2010/main" val="156046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DB9EA-9B71-4EC9-848A-0EDDDA3C3816}" type="slidenum">
              <a:rPr lang="en-US" smtClean="0"/>
              <a:t>58</a:t>
            </a:fld>
            <a:endParaRPr lang="en-US" dirty="0"/>
          </a:p>
        </p:txBody>
      </p:sp>
    </p:spTree>
    <p:extLst>
      <p:ext uri="{BB962C8B-B14F-4D97-AF65-F5344CB8AC3E}">
        <p14:creationId xmlns:p14="http://schemas.microsoft.com/office/powerpoint/2010/main" val="590022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slide.]</a:t>
            </a:r>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62</a:t>
            </a:fld>
            <a:endParaRPr lang="en-US" dirty="0"/>
          </a:p>
        </p:txBody>
      </p:sp>
    </p:spTree>
    <p:extLst>
      <p:ext uri="{BB962C8B-B14F-4D97-AF65-F5344CB8AC3E}">
        <p14:creationId xmlns:p14="http://schemas.microsoft.com/office/powerpoint/2010/main" val="188703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person centered care</a:t>
            </a:r>
          </a:p>
          <a:p>
            <a:r>
              <a:rPr lang="en-US" baseline="0" dirty="0" smtClean="0"/>
              <a:t>Consistent assignments</a:t>
            </a:r>
          </a:p>
          <a:p>
            <a:r>
              <a:rPr lang="en-US" baseline="0" dirty="0" smtClean="0"/>
              <a:t>Voting</a:t>
            </a:r>
          </a:p>
          <a:p>
            <a:r>
              <a:rPr lang="en-US" baseline="0" dirty="0" smtClean="0"/>
              <a:t>Pioneer Network</a:t>
            </a:r>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4</a:t>
            </a:fld>
            <a:endParaRPr lang="en-US" dirty="0"/>
          </a:p>
        </p:txBody>
      </p:sp>
    </p:spTree>
    <p:extLst>
      <p:ext uri="{BB962C8B-B14F-4D97-AF65-F5344CB8AC3E}">
        <p14:creationId xmlns:p14="http://schemas.microsoft.com/office/powerpoint/2010/main" val="33681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Greater focus on addressing a resident’s individual needs and preferences</a:t>
            </a:r>
            <a:r>
              <a:rPr lang="en-US" dirty="0" smtClean="0"/>
              <a:t>. A nursing home must learn more about who the resident is as a person, provide greater support for resident preferences, and give residents increased control and choice.</a:t>
            </a:r>
          </a:p>
          <a:p>
            <a:r>
              <a:rPr lang="en-US" dirty="0" smtClean="0"/>
              <a:t>■■</a:t>
            </a:r>
            <a:r>
              <a:rPr lang="en-US" b="1" dirty="0" smtClean="0"/>
              <a:t>Prompt development of a care plan</a:t>
            </a:r>
            <a:r>
              <a:rPr lang="en-US" dirty="0" smtClean="0"/>
              <a:t>. The original regulations allowed a resident to be without a care plan for as long as 21 days following admission. Now, a facility must develop and implement a care plan within 48 hours of a resident’s admission.</a:t>
            </a:r>
          </a:p>
          <a:p>
            <a:r>
              <a:rPr lang="en-US" dirty="0" smtClean="0"/>
              <a:t>■■</a:t>
            </a:r>
            <a:r>
              <a:rPr lang="en-US" b="1" dirty="0" smtClean="0"/>
              <a:t>More comprehensive care</a:t>
            </a:r>
            <a:r>
              <a:rPr lang="en-US" dirty="0" smtClean="0"/>
              <a:t>. Treatment and services have been expanded to include pain management, dialysis, and behavioral health services.</a:t>
            </a:r>
          </a:p>
          <a:p>
            <a:r>
              <a:rPr lang="en-US" dirty="0" smtClean="0"/>
              <a:t>■■</a:t>
            </a:r>
            <a:r>
              <a:rPr lang="en-US" b="1" dirty="0" smtClean="0"/>
              <a:t>Improved training</a:t>
            </a:r>
            <a:r>
              <a:rPr lang="en-US" dirty="0" smtClean="0"/>
              <a:t>. Training requirements have been expanded to apply to all staff, contractual employees, and volunteers. Mandatory topics include communication, residents’ rights, and prevention of abuse, neglect and exploitation. Training for nursing assistants is expanded to include dementia management and resident abuse prevention.</a:t>
            </a:r>
          </a:p>
          <a:p>
            <a:r>
              <a:rPr lang="en-US" dirty="0" smtClean="0"/>
              <a:t>■■</a:t>
            </a:r>
            <a:r>
              <a:rPr lang="en-US" b="1" dirty="0" smtClean="0"/>
              <a:t>Improved protections against abuse, neglect and exploitation</a:t>
            </a:r>
            <a:r>
              <a:rPr lang="en-US" dirty="0" smtClean="0"/>
              <a:t>. A nursing home must not employ a licensed individual with a disciplinary action, and must report suspicions of a crime to law enforcement and the state survey and certification agency.</a:t>
            </a:r>
          </a:p>
          <a:p>
            <a:pPr lvl="0" fontAlgn="base"/>
            <a:r>
              <a:rPr lang="en-US" dirty="0" smtClean="0"/>
              <a:t>■■</a:t>
            </a:r>
            <a:r>
              <a:rPr lang="en-US" b="1" dirty="0" smtClean="0"/>
              <a:t>Better protection of resident property</a:t>
            </a:r>
            <a:r>
              <a:rPr lang="en-US" dirty="0" smtClean="0"/>
              <a:t>. Nursing homes are now required to take reasonable care of resident belongings and can no longer seek waivers of their responsibility for lost or stolen property.</a:t>
            </a:r>
            <a:r>
              <a:rPr lang="en-US" b="1" dirty="0" smtClean="0"/>
              <a:t> De-institutionalizes the nursing home environment.</a:t>
            </a:r>
            <a:endParaRPr lang="en-US" dirty="0" smtClean="0"/>
          </a:p>
          <a:p>
            <a:pPr lvl="0" fontAlgn="base"/>
            <a:r>
              <a:rPr lang="en-US" b="1" dirty="0" smtClean="0"/>
              <a:t>Promotes Person-directed care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6</a:t>
            </a:fld>
            <a:endParaRPr lang="en-US" dirty="0"/>
          </a:p>
        </p:txBody>
      </p:sp>
    </p:spTree>
    <p:extLst>
      <p:ext uri="{BB962C8B-B14F-4D97-AF65-F5344CB8AC3E}">
        <p14:creationId xmlns:p14="http://schemas.microsoft.com/office/powerpoint/2010/main" val="312417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Phased In Implementation Schedule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Regulation will be implemented in 3 phases.</a:t>
            </a:r>
          </a:p>
          <a:p>
            <a:r>
              <a:rPr lang="en-US" sz="1200" b="0" i="0" u="sng" strike="noStrike" kern="1200" baseline="0" dirty="0" smtClean="0">
                <a:solidFill>
                  <a:schemeClr val="tx1"/>
                </a:solidFill>
                <a:latin typeface="+mn-lt"/>
                <a:ea typeface="+mn-ea"/>
                <a:cs typeface="+mn-cs"/>
              </a:rPr>
              <a:t>•Phase 1: Existing requirements, those requirements relatively straightforward to implement, and require minor changes to survey process. </a:t>
            </a:r>
            <a:r>
              <a:rPr lang="en-US" sz="1200" b="0" i="1" u="sng" strike="noStrike" kern="1200" baseline="0" dirty="0" smtClean="0">
                <a:solidFill>
                  <a:schemeClr val="tx1"/>
                </a:solidFill>
                <a:latin typeface="+mn-lt"/>
                <a:ea typeface="+mn-ea"/>
                <a:cs typeface="+mn-cs"/>
              </a:rPr>
              <a:t>(November 28, 2016)</a:t>
            </a:r>
            <a:r>
              <a:rPr lang="en-US" sz="1200" b="0" i="0" u="sng" strike="noStrike" kern="1200" baseline="0" dirty="0" smtClean="0">
                <a:solidFill>
                  <a:schemeClr val="tx1"/>
                </a:solidFill>
                <a:latin typeface="+mn-lt"/>
                <a:ea typeface="+mn-ea"/>
                <a:cs typeface="+mn-cs"/>
              </a:rPr>
              <a:t>•Phase 2: All Phase 1 requirements, and those that providers need more time to develop, foundational elements, new survey process can assess compliance. </a:t>
            </a:r>
            <a:r>
              <a:rPr lang="en-US" sz="1200" b="0" i="1" u="sng" strike="noStrike" kern="1200" baseline="0" dirty="0" smtClean="0">
                <a:solidFill>
                  <a:schemeClr val="tx1"/>
                </a:solidFill>
                <a:latin typeface="+mn-lt"/>
                <a:ea typeface="+mn-ea"/>
                <a:cs typeface="+mn-cs"/>
              </a:rPr>
              <a:t>(November 28, 2017)</a:t>
            </a:r>
            <a:r>
              <a:rPr lang="en-US" sz="1200" b="0" i="0" u="sng" strike="noStrike" kern="1200" baseline="0" dirty="0" smtClean="0">
                <a:solidFill>
                  <a:schemeClr val="tx1"/>
                </a:solidFill>
                <a:latin typeface="+mn-lt"/>
                <a:ea typeface="+mn-ea"/>
                <a:cs typeface="+mn-cs"/>
              </a:rPr>
              <a:t>•Phase 3: All Phase 1 and 2, those requirements that need more time to implement (personnel hiring and training, implementation of systems approaches to quality).</a:t>
            </a:r>
            <a:r>
              <a:rPr lang="en-US" sz="1200" b="0" i="1" u="sng" strike="noStrike" kern="1200" baseline="0" dirty="0" smtClean="0">
                <a:solidFill>
                  <a:schemeClr val="tx1"/>
                </a:solidFill>
                <a:latin typeface="+mn-lt"/>
                <a:ea typeface="+mn-ea"/>
                <a:cs typeface="+mn-cs"/>
              </a:rPr>
              <a:t>(November 28, 2019) </a:t>
            </a:r>
            <a:endParaRPr lang="en-US" sz="1200" b="0" i="0" u="sng" strike="noStrike" kern="1200" baseline="0" dirty="0" smtClean="0">
              <a:solidFill>
                <a:schemeClr val="tx1"/>
              </a:solidFill>
              <a:latin typeface="+mn-lt"/>
              <a:ea typeface="+mn-ea"/>
              <a:cs typeface="+mn-cs"/>
            </a:endParaRPr>
          </a:p>
          <a:p>
            <a:endParaRPr lang="en-US" sz="1200" b="0" i="0" u="sng" strike="noStrike" kern="1200" baseline="0" dirty="0" smtClean="0">
              <a:solidFill>
                <a:schemeClr val="tx1"/>
              </a:solidFill>
              <a:latin typeface="+mn-lt"/>
              <a:ea typeface="+mn-ea"/>
              <a:cs typeface="+mn-cs"/>
            </a:endParaRPr>
          </a:p>
          <a:p>
            <a:r>
              <a:rPr lang="en-US" sz="1200" b="0" i="0" u="sng" strike="noStrike" kern="1200" baseline="0" dirty="0" smtClean="0">
                <a:solidFill>
                  <a:schemeClr val="tx1"/>
                </a:solidFill>
                <a:latin typeface="+mn-lt"/>
                <a:ea typeface="+mn-ea"/>
                <a:cs typeface="+mn-cs"/>
              </a:rPr>
              <a:t>13</a:t>
            </a:r>
            <a:endParaRPr lang="en-US" dirty="0"/>
          </a:p>
        </p:txBody>
      </p:sp>
      <p:sp>
        <p:nvSpPr>
          <p:cNvPr id="4" name="Slide Number Placeholder 3"/>
          <p:cNvSpPr>
            <a:spLocks noGrp="1"/>
          </p:cNvSpPr>
          <p:nvPr>
            <p:ph type="sldNum" sz="quarter" idx="10"/>
          </p:nvPr>
        </p:nvSpPr>
        <p:spPr/>
        <p:txBody>
          <a:bodyPr/>
          <a:lstStyle/>
          <a:p>
            <a:fld id="{F6CDB9EA-9B71-4EC9-848A-0EDDDA3C3816}" type="slidenum">
              <a:rPr lang="en-US" smtClean="0"/>
              <a:t>7</a:t>
            </a:fld>
            <a:endParaRPr lang="en-US" dirty="0"/>
          </a:p>
        </p:txBody>
      </p:sp>
    </p:spTree>
    <p:extLst>
      <p:ext uri="{BB962C8B-B14F-4D97-AF65-F5344CB8AC3E}">
        <p14:creationId xmlns:p14="http://schemas.microsoft.com/office/powerpoint/2010/main" val="1556131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28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2000" dirty="0"/>
              <a:t>Now let’s switch topics and discuss the survey process. I’m first going to give a high level overview of the key differences between the current survey processes as compared to the new survey process. </a:t>
            </a:r>
          </a:p>
        </p:txBody>
      </p:sp>
      <p:sp>
        <p:nvSpPr>
          <p:cNvPr id="4" name="Slide Number Placeholder 3"/>
          <p:cNvSpPr>
            <a:spLocks noGrp="1"/>
          </p:cNvSpPr>
          <p:nvPr>
            <p:ph type="sldNum" sz="quarter" idx="10"/>
          </p:nvPr>
        </p:nvSpPr>
        <p:spPr/>
        <p:txBody>
          <a:bodyPr/>
          <a:lstStyle/>
          <a:p>
            <a:fld id="{F6CDB9EA-9B71-4EC9-848A-0EDDDA3C3816}" type="slidenum">
              <a:rPr lang="en-US" smtClean="0"/>
              <a:t>14</a:t>
            </a:fld>
            <a:endParaRPr lang="en-US" dirty="0"/>
          </a:p>
        </p:txBody>
      </p:sp>
    </p:spTree>
    <p:extLst>
      <p:ext uri="{BB962C8B-B14F-4D97-AF65-F5344CB8AC3E}">
        <p14:creationId xmlns:p14="http://schemas.microsoft.com/office/powerpoint/2010/main" val="3107586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New LTC Survey Process will replace both the Traditional and QIS processes, which means everyone in the country will use the same process. When designing the New LTC survey Process, they took into account the strengths from both the Traditional and QIS. One strength of the Traditional process was that surveyors could ask residents questions as they would like, which was retained in the New LTC Survey Process to promote surveyor autonomy. Having a computer-based process and using pathways as investigative tools were strengths of the QIS process that were used for the New LTC Survey Process. They also included many innovative ways of conducting various components of the survey.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overarching goal for the New LTC Survey Process is to have one unified survey process that effectively identifies survey outcomes in an efficient manner that accounts for survey resources for both time spent onsite and the number of surveyors. The New LTC Survey Process is resident-centered, which means resident-specific concerns identified through resident observations and resident or representative interviews are emphasized. The New LTC Survey Process provides as much structure as possible to ensure consistency while allowing surveyors the autonomy to make decisions based on their expertise and judgment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CDB9EA-9B71-4EC9-848A-0EDDDA3C3816}" type="slidenum">
              <a:rPr lang="en-US" smtClean="0"/>
              <a:t>16</a:t>
            </a:fld>
            <a:endParaRPr lang="en-US" dirty="0"/>
          </a:p>
        </p:txBody>
      </p:sp>
    </p:spTree>
    <p:extLst>
      <p:ext uri="{BB962C8B-B14F-4D97-AF65-F5344CB8AC3E}">
        <p14:creationId xmlns:p14="http://schemas.microsoft.com/office/powerpoint/2010/main" val="164409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3C8604-B9EA-44DA-938C-E1F2F0EA5A30}" type="datetime1">
              <a:rPr lang="en-US" smtClean="0"/>
              <a:t>03/07/2018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C163F8-FED6-46A7-889C-15B0C64BDAFC}"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153179-E233-4601-8820-6102D5481CA7}" type="datetime1">
              <a:rPr lang="en-US" smtClean="0"/>
              <a:t>03/07/2018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2C81F5-91F1-4D4D-BA29-4BE86690656E}" type="datetime1">
              <a:rPr lang="en-US" smtClean="0"/>
              <a:t>03/07/2018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52DB9A-B0D3-4009-B672-CBD0B368E5DD}" type="datetime1">
              <a:rPr lang="en-US" smtClean="0"/>
              <a:t>03/07/2018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05292-F10C-4F9C-B868-426C4E2A0899}" type="datetime1">
              <a:rPr lang="en-US" smtClean="0"/>
              <a:t>03/07/2018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C163F8-FED6-46A7-889C-15B0C64BDAFC}"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AD1C8-257B-4E83-B4F3-D0D6A902A597}" type="datetime1">
              <a:rPr lang="en-US" smtClean="0"/>
              <a:t>03/07/2018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C45C75-B180-4349-958C-1EEACCC5820C}" type="datetime1">
              <a:rPr lang="en-US" smtClean="0"/>
              <a:t>03/07/2018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C163F8-FED6-46A7-889C-15B0C64BDAFC}"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EBD64A-B353-4C30-B0CB-4CFD3E32F855}" type="datetime1">
              <a:rPr lang="en-US" smtClean="0"/>
              <a:t>03/07/2018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23627-84B0-4328-B4B6-E36EA6C27201}" type="datetime1">
              <a:rPr lang="en-US" smtClean="0"/>
              <a:t>03/07/2018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BD17D-5C57-4AF5-BA0A-504F4DF66612}" type="datetime1">
              <a:rPr lang="en-US" smtClean="0"/>
              <a:t>03/07/2018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715C50-95CE-4C3C-B53F-F732E37C04AC}" type="datetime1">
              <a:rPr lang="en-US" smtClean="0"/>
              <a:t>03/07/2018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75E4430-79A1-4B20-8565-57F98149485C}" type="datetime1">
              <a:rPr lang="en-US" smtClean="0"/>
              <a:t>03/07/2018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5C163F8-FED6-46A7-889C-15B0C64BDAF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Sonia.thomas@dads.state.tx.u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ms.gov/Medicare/Provider-Enrollment-and-Certification/GuidanceforLawsAndRegulations/Downloads/Appendix-PP-State-Operations-Manual.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w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ing.com/videos/search?q=look+at+me+video+nursing+home&amp;view=detail&amp;mid=D5A8CB93A1242AFCBFD2D5A8CB93A1242AFCBFD2&amp;FORM=VIR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cms.gov/Regulations-and-Guidance/Guidance/Manuals/downloads/som107ap_z_emergprep.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cid:0c41474f-55c0-4757-9881-055caab5706a@namprd05.prod.outlook.com" TargetMode="External"/><Relationship Id="rId4" Type="http://schemas.openxmlformats.org/officeDocument/2006/relationships/image" Target="../media/image45.jpeg"/></Relationships>
</file>

<file path=ppt/slides/_rels/slide5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35.emf"/><Relationship Id="rId7"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hyperlink" Target="mailto:hilal.salami@setrac.or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sprtracie.hhs.gov/"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hyperlink" Target="https://asprtracie.hhs.gov/technical-resources/36/natural-disasters/27" TargetMode="Externa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asprtracie.s3.amazonaws.com/documents/after-the-flood-mold-specific-resources.pdf" TargetMode="External"/><Relationship Id="rId4" Type="http://schemas.openxmlformats.org/officeDocument/2006/relationships/hyperlink" Target="https://asprtracie.hhs.gov/technical-resources/36/natural-disasters/27#lessons-learned-floods-and-landslides" TargetMode="External"/></Relationships>
</file>

<file path=ppt/slides/_rels/slide6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mailto:mark.kendall@hhsc.state.tx.us" TargetMode="External"/><Relationship Id="rId7"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0.wmf"/><Relationship Id="rId4" Type="http://schemas.openxmlformats.org/officeDocument/2006/relationships/hyperlink" Target="mailto:mark.smith@hhsc.state.tx.us"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137"/>
            <a:ext cx="8077200" cy="1420619"/>
          </a:xfrm>
        </p:spPr>
        <p:txBody>
          <a:bodyPr/>
          <a:lstStyle/>
          <a:p>
            <a:pPr algn="ctr"/>
            <a:r>
              <a:rPr lang="en-US" sz="2400" b="1" dirty="0" smtClean="0"/>
              <a:t>Understanding the new CMS Long-term care (LTC) survey process:  effective 11/27/2017</a:t>
            </a:r>
            <a:r>
              <a:rPr lang="en-US" sz="3200" b="1" dirty="0" smtClean="0"/>
              <a:t/>
            </a:r>
            <a:br>
              <a:rPr lang="en-US" sz="3200" b="1" dirty="0" smtClean="0"/>
            </a:br>
            <a:r>
              <a:rPr lang="en-US" sz="1400" b="1" dirty="0"/>
              <a:t>May 3, 2018</a:t>
            </a:r>
            <a:endParaRPr lang="en-US" sz="1400"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25C163F8-FED6-46A7-889C-15B0C64BDAFC}" type="slidenum">
              <a:rPr lang="en-US" smtClean="0"/>
              <a:t>1</a:t>
            </a:fld>
            <a:endParaRPr lang="en-US" dirty="0"/>
          </a:p>
        </p:txBody>
      </p:sp>
      <p:pic>
        <p:nvPicPr>
          <p:cNvPr id="5" name="Picture 4"/>
          <p:cNvPicPr/>
          <p:nvPr/>
        </p:nvPicPr>
        <p:blipFill>
          <a:blip r:embed="rId3"/>
          <a:stretch>
            <a:fillRect/>
          </a:stretch>
        </p:blipFill>
        <p:spPr>
          <a:xfrm>
            <a:off x="685800" y="1656605"/>
            <a:ext cx="7696200" cy="3968747"/>
          </a:xfrm>
          <a:prstGeom prst="rect">
            <a:avLst/>
          </a:prstGeom>
        </p:spPr>
      </p:pic>
      <p:sp>
        <p:nvSpPr>
          <p:cNvPr id="6" name="Rectangle 5"/>
          <p:cNvSpPr/>
          <p:nvPr/>
        </p:nvSpPr>
        <p:spPr>
          <a:xfrm>
            <a:off x="76200" y="5971066"/>
            <a:ext cx="4114800" cy="904863"/>
          </a:xfrm>
          <a:prstGeom prst="rect">
            <a:avLst/>
          </a:prstGeom>
        </p:spPr>
        <p:txBody>
          <a:bodyPr wrap="square">
            <a:spAutoFit/>
          </a:bodyPr>
          <a:lstStyle/>
          <a:p>
            <a:pPr>
              <a:lnSpc>
                <a:spcPct val="80000"/>
              </a:lnSpc>
              <a:buFontTx/>
              <a:buNone/>
            </a:pPr>
            <a:r>
              <a:rPr lang="en-US" sz="1100" b="1" dirty="0"/>
              <a:t>Sonia Thomas, RN, BSN, SMQT</a:t>
            </a:r>
          </a:p>
          <a:p>
            <a:pPr>
              <a:lnSpc>
                <a:spcPct val="80000"/>
              </a:lnSpc>
              <a:buFontTx/>
              <a:buNone/>
            </a:pPr>
            <a:r>
              <a:rPr lang="en-US" sz="1100" b="1" dirty="0" smtClean="0"/>
              <a:t>Facility </a:t>
            </a:r>
            <a:r>
              <a:rPr lang="en-US" sz="1100" b="1" dirty="0"/>
              <a:t>Surveyor/Liaison</a:t>
            </a:r>
          </a:p>
          <a:p>
            <a:pPr>
              <a:lnSpc>
                <a:spcPct val="80000"/>
              </a:lnSpc>
              <a:buFontTx/>
              <a:buNone/>
            </a:pPr>
            <a:r>
              <a:rPr lang="en-US" sz="1100" b="1" dirty="0" smtClean="0"/>
              <a:t>Health and Human Services (HHSC)</a:t>
            </a:r>
            <a:endParaRPr lang="en-US" sz="1100" b="1" dirty="0"/>
          </a:p>
          <a:p>
            <a:pPr>
              <a:lnSpc>
                <a:spcPct val="80000"/>
              </a:lnSpc>
              <a:buFontTx/>
              <a:buNone/>
            </a:pPr>
            <a:r>
              <a:rPr lang="en-US" sz="1100" b="1" dirty="0"/>
              <a:t>Regulatory Services Division, Region </a:t>
            </a:r>
            <a:r>
              <a:rPr lang="en-US" sz="1100" b="1" dirty="0">
                <a:solidFill>
                  <a:schemeClr val="tx2"/>
                </a:solidFill>
              </a:rPr>
              <a:t>6</a:t>
            </a:r>
          </a:p>
          <a:p>
            <a:pPr>
              <a:lnSpc>
                <a:spcPct val="80000"/>
              </a:lnSpc>
              <a:buFontTx/>
              <a:buNone/>
            </a:pPr>
            <a:r>
              <a:rPr lang="en-US" sz="1100" b="1" dirty="0">
                <a:hlinkClick r:id="rId4"/>
              </a:rPr>
              <a:t>E-mail:  </a:t>
            </a:r>
            <a:r>
              <a:rPr lang="en-US" sz="1100" b="1" dirty="0" smtClean="0">
                <a:hlinkClick r:id="rId4"/>
              </a:rPr>
              <a:t>Sonia.thomas@hhsc.state.tx.us</a:t>
            </a:r>
            <a:endParaRPr lang="en-US" sz="1100" b="1" dirty="0"/>
          </a:p>
          <a:p>
            <a:pPr>
              <a:lnSpc>
                <a:spcPct val="80000"/>
              </a:lnSpc>
              <a:buFontTx/>
              <a:buNone/>
            </a:pPr>
            <a:r>
              <a:rPr lang="en-US" sz="1100" b="1" dirty="0"/>
              <a:t>Phone:  713-767-2411</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2597798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Overview of Regulation Reform</a:t>
            </a:r>
          </a:p>
        </p:txBody>
      </p:sp>
      <p:sp>
        <p:nvSpPr>
          <p:cNvPr id="3" name="Content Placeholder 2"/>
          <p:cNvSpPr>
            <a:spLocks noGrp="1"/>
          </p:cNvSpPr>
          <p:nvPr>
            <p:ph idx="1"/>
          </p:nvPr>
        </p:nvSpPr>
        <p:spPr/>
        <p:txBody>
          <a:bodyPr/>
          <a:lstStyle/>
          <a:p>
            <a:pPr marL="0" indent="0">
              <a:buNone/>
            </a:pPr>
            <a:r>
              <a:rPr lang="en-US" b="1" dirty="0">
                <a:latin typeface="+mj-lt"/>
                <a:cs typeface="Times New Roman" panose="02020603050405020304" pitchFamily="18" charset="0"/>
              </a:rPr>
              <a:t>The regulation reform implements a number of pieces of legislation from the Affordable Care Act (ACA) and the Improving Medicare Post-Acute Care Transformation (IMPACT) Act, including the following</a:t>
            </a:r>
            <a:r>
              <a:rPr lang="en-US" b="1" dirty="0" smtClean="0">
                <a:latin typeface="+mj-lt"/>
                <a:cs typeface="Times New Roman" panose="02020603050405020304" pitchFamily="18" charset="0"/>
              </a:rPr>
              <a:t>:</a:t>
            </a:r>
          </a:p>
          <a:p>
            <a:pPr marL="0" indent="0">
              <a:buNone/>
            </a:pPr>
            <a:endParaRPr lang="en-US" b="1" dirty="0">
              <a:latin typeface="+mj-lt"/>
              <a:cs typeface="Times New Roman" panose="02020603050405020304" pitchFamily="18" charset="0"/>
            </a:endParaRPr>
          </a:p>
          <a:p>
            <a:r>
              <a:rPr lang="en-US" b="1" dirty="0">
                <a:latin typeface="+mj-lt"/>
                <a:cs typeface="Times New Roman" panose="02020603050405020304" pitchFamily="18" charset="0"/>
              </a:rPr>
              <a:t>Quality Assurance and Performance Improvement (QAPI)</a:t>
            </a:r>
          </a:p>
          <a:p>
            <a:r>
              <a:rPr lang="en-US" b="1" dirty="0">
                <a:latin typeface="+mj-lt"/>
                <a:cs typeface="Times New Roman" panose="02020603050405020304" pitchFamily="18" charset="0"/>
              </a:rPr>
              <a:t>Reporting suspicion of a crime</a:t>
            </a:r>
          </a:p>
          <a:p>
            <a:r>
              <a:rPr lang="en-US" b="1" dirty="0">
                <a:latin typeface="+mj-lt"/>
                <a:cs typeface="Times New Roman" panose="02020603050405020304" pitchFamily="18" charset="0"/>
              </a:rPr>
              <a:t>Increased discharge planning requirements</a:t>
            </a:r>
          </a:p>
          <a:p>
            <a:r>
              <a:rPr lang="en-US" b="1" dirty="0">
                <a:latin typeface="+mj-lt"/>
                <a:cs typeface="Times New Roman" panose="02020603050405020304" pitchFamily="18" charset="0"/>
              </a:rPr>
              <a:t>Staff training </a:t>
            </a:r>
            <a:r>
              <a:rPr lang="en-US" b="1" dirty="0" smtClean="0">
                <a:latin typeface="+mj-lt"/>
                <a:cs typeface="Times New Roman" panose="02020603050405020304" pitchFamily="18" charset="0"/>
              </a:rPr>
              <a:t>section</a:t>
            </a:r>
          </a:p>
          <a:p>
            <a:endParaRPr lang="en-US" b="1" dirty="0" smtClean="0">
              <a:latin typeface="+mj-lt"/>
              <a:cs typeface="Times New Roman" panose="02020603050405020304" pitchFamily="18" charset="0"/>
            </a:endParaRPr>
          </a:p>
          <a:p>
            <a:endParaRPr lang="en-US" b="1" dirty="0" smtClean="0">
              <a:latin typeface="+mj-lt"/>
              <a:cs typeface="Times New Roman" panose="02020603050405020304" pitchFamily="18" charset="0"/>
            </a:endParaRPr>
          </a:p>
          <a:p>
            <a:endParaRPr lang="en-US" b="1" dirty="0">
              <a:latin typeface="+mj-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5C163F8-FED6-46A7-889C-15B0C64BDAFC}" type="slidenum">
              <a:rPr lang="en-US" smtClean="0"/>
              <a:t>10</a:t>
            </a:fld>
            <a:endParaRPr lang="en-US" dirty="0"/>
          </a:p>
        </p:txBody>
      </p:sp>
      <p:pic>
        <p:nvPicPr>
          <p:cNvPr id="5" name="Picture 4" descr="C:\Users\sothomas\AppData\Local\Microsoft\Windows\Temporary Internet Files\Content.IE5\RHFD0JJ6\rules_n_regu[1].jpg"/>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962400"/>
            <a:ext cx="2590800" cy="928729"/>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915108"/>
            <a:ext cx="2447925" cy="895350"/>
          </a:xfrm>
          <a:prstGeom prst="rect">
            <a:avLst/>
          </a:prstGeom>
        </p:spPr>
      </p:pic>
    </p:spTree>
    <p:extLst>
      <p:ext uri="{BB962C8B-B14F-4D97-AF65-F5344CB8AC3E}">
        <p14:creationId xmlns:p14="http://schemas.microsoft.com/office/powerpoint/2010/main" val="3361974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 y="537210"/>
            <a:ext cx="8252460" cy="986790"/>
          </a:xfrm>
        </p:spPr>
        <p:txBody>
          <a:bodyPr>
            <a:normAutofit/>
          </a:bodyPr>
          <a:lstStyle/>
          <a:p>
            <a:pPr algn="ctr"/>
            <a:r>
              <a:rPr lang="en-US" b="1" dirty="0">
                <a:solidFill>
                  <a:schemeClr val="accent1">
                    <a:lumMod val="50000"/>
                  </a:schemeClr>
                </a:solidFill>
              </a:rPr>
              <a:t>Phase 2 of LTC </a:t>
            </a:r>
            <a:r>
              <a:rPr lang="en-US" b="1" dirty="0" smtClean="0">
                <a:solidFill>
                  <a:schemeClr val="accent1">
                    <a:lumMod val="50000"/>
                  </a:schemeClr>
                </a:solidFill>
              </a:rPr>
              <a:t>Regulations</a:t>
            </a:r>
            <a:endParaRPr lang="en-US" b="1" dirty="0">
              <a:solidFill>
                <a:schemeClr val="accent1">
                  <a:lumMod val="50000"/>
                </a:schemeClr>
              </a:solidFill>
            </a:endParaRPr>
          </a:p>
        </p:txBody>
      </p:sp>
      <p:sp>
        <p:nvSpPr>
          <p:cNvPr id="3" name="Content Placeholder 2"/>
          <p:cNvSpPr>
            <a:spLocks noGrp="1"/>
          </p:cNvSpPr>
          <p:nvPr>
            <p:ph idx="1"/>
          </p:nvPr>
        </p:nvSpPr>
        <p:spPr/>
        <p:txBody>
          <a:bodyPr>
            <a:normAutofit/>
          </a:bodyPr>
          <a:lstStyle/>
          <a:p>
            <a:pPr marL="0" indent="0">
              <a:buNone/>
            </a:pPr>
            <a:r>
              <a:rPr lang="en-US" b="1" dirty="0">
                <a:latin typeface="+mj-lt"/>
                <a:cs typeface="Times New Roman" panose="02020603050405020304" pitchFamily="18" charset="0"/>
              </a:rPr>
              <a:t>Phase 2 </a:t>
            </a:r>
            <a:r>
              <a:rPr lang="en-US" b="1" dirty="0" smtClean="0">
                <a:latin typeface="+mj-lt"/>
                <a:cs typeface="Times New Roman" panose="02020603050405020304" pitchFamily="18" charset="0"/>
              </a:rPr>
              <a:t>includes but is not limited too:</a:t>
            </a:r>
          </a:p>
          <a:p>
            <a:pPr marL="0" indent="0">
              <a:buNone/>
            </a:pPr>
            <a:endParaRPr lang="en-US" b="1" dirty="0">
              <a:latin typeface="+mj-lt"/>
              <a:cs typeface="Times New Roman" panose="02020603050405020304" pitchFamily="18" charset="0"/>
            </a:endParaRPr>
          </a:p>
          <a:p>
            <a:r>
              <a:rPr lang="en-US" b="1" dirty="0" smtClean="0">
                <a:latin typeface="+mj-lt"/>
                <a:cs typeface="Times New Roman" panose="02020603050405020304" pitchFamily="18" charset="0"/>
              </a:rPr>
              <a:t>Infection </a:t>
            </a:r>
            <a:r>
              <a:rPr lang="en-US" b="1" dirty="0">
                <a:latin typeface="+mj-lt"/>
                <a:cs typeface="Times New Roman" panose="02020603050405020304" pitchFamily="18" charset="0"/>
              </a:rPr>
              <a:t>Control and Antibiotic Stewardship</a:t>
            </a:r>
          </a:p>
          <a:p>
            <a:pPr lvl="0"/>
            <a:r>
              <a:rPr lang="en-US" b="1" dirty="0">
                <a:latin typeface="+mj-lt"/>
                <a:cs typeface="Times New Roman" panose="02020603050405020304" pitchFamily="18" charset="0"/>
              </a:rPr>
              <a:t>Physical Environment – smoking </a:t>
            </a:r>
            <a:r>
              <a:rPr lang="en-US" b="1" dirty="0" smtClean="0">
                <a:latin typeface="+mj-lt"/>
                <a:cs typeface="Times New Roman" panose="02020603050405020304" pitchFamily="18" charset="0"/>
              </a:rPr>
              <a:t>policies</a:t>
            </a:r>
          </a:p>
          <a:p>
            <a:pPr lvl="0"/>
            <a:r>
              <a:rPr lang="en-US" b="1" dirty="0" smtClean="0">
                <a:cs typeface="Arial" panose="020B0604020202020204" pitchFamily="34" charset="0"/>
              </a:rPr>
              <a:t>Resident </a:t>
            </a:r>
            <a:r>
              <a:rPr lang="en-US" b="1" dirty="0">
                <a:cs typeface="Arial" panose="020B0604020202020204" pitchFamily="34" charset="0"/>
              </a:rPr>
              <a:t>Rights and Facility Responsibilities – Required Contact </a:t>
            </a:r>
            <a:r>
              <a:rPr lang="en-US" b="1" dirty="0" smtClean="0">
                <a:cs typeface="Arial" panose="020B0604020202020204" pitchFamily="34" charset="0"/>
              </a:rPr>
              <a:t>Information</a:t>
            </a:r>
          </a:p>
          <a:p>
            <a:pPr lvl="0"/>
            <a:r>
              <a:rPr lang="en-US" b="1" dirty="0">
                <a:cs typeface="Times New Roman" panose="02020603050405020304" pitchFamily="18" charset="0"/>
              </a:rPr>
              <a:t>Behavioral Health Services </a:t>
            </a:r>
            <a:endParaRPr lang="en-US" b="1" dirty="0" smtClean="0">
              <a:cs typeface="Times New Roman" panose="02020603050405020304" pitchFamily="18" charset="0"/>
            </a:endParaRPr>
          </a:p>
          <a:p>
            <a:r>
              <a:rPr lang="en-US" b="1" dirty="0" smtClean="0">
                <a:cs typeface="Arial" panose="020B0604020202020204" pitchFamily="34" charset="0"/>
              </a:rPr>
              <a:t>Freedom </a:t>
            </a:r>
            <a:r>
              <a:rPr lang="en-US" b="1" dirty="0">
                <a:cs typeface="Arial" panose="020B0604020202020204" pitchFamily="34" charset="0"/>
              </a:rPr>
              <a:t>from Abuse, Neglect, and Exploitation – </a:t>
            </a:r>
            <a:r>
              <a:rPr lang="en-US" b="1" dirty="0" smtClean="0">
                <a:cs typeface="Arial" panose="020B0604020202020204" pitchFamily="34" charset="0"/>
              </a:rPr>
              <a:t>1150B</a:t>
            </a:r>
          </a:p>
          <a:p>
            <a:r>
              <a:rPr lang="en-US" b="1" dirty="0" smtClean="0">
                <a:cs typeface="Arial" panose="020B0604020202020204" pitchFamily="34" charset="0"/>
              </a:rPr>
              <a:t>Admission</a:t>
            </a:r>
            <a:r>
              <a:rPr lang="en-US" b="1" dirty="0">
                <a:cs typeface="Arial" panose="020B0604020202020204" pitchFamily="34" charset="0"/>
              </a:rPr>
              <a:t>, Transfer, and Discharge Rights – Transfer/Discharge Documentation</a:t>
            </a:r>
          </a:p>
          <a:p>
            <a:pPr lvl="0"/>
            <a:endParaRPr lang="en-US" b="1" dirty="0">
              <a:cs typeface="Arial" panose="020B0604020202020204" pitchFamily="34" charset="0"/>
            </a:endParaRPr>
          </a:p>
          <a:p>
            <a:endParaRPr lang="en-US" b="1" dirty="0">
              <a:cs typeface="Times New Roman" panose="02020603050405020304" pitchFamily="18" charset="0"/>
            </a:endParaRPr>
          </a:p>
          <a:p>
            <a:pPr lvl="0"/>
            <a:endParaRPr lang="en-US" b="1" dirty="0" smtClean="0">
              <a:cs typeface="Arial" panose="020B0604020202020204" pitchFamily="34" charset="0"/>
            </a:endParaRPr>
          </a:p>
          <a:p>
            <a:pPr lvl="0"/>
            <a:endParaRPr lang="en-US" b="1" dirty="0">
              <a:cs typeface="Arial" panose="020B0604020202020204" pitchFamily="34" charset="0"/>
            </a:endParaRPr>
          </a:p>
        </p:txBody>
      </p:sp>
      <p:sp>
        <p:nvSpPr>
          <p:cNvPr id="4" name="Slide Number Placeholder 3"/>
          <p:cNvSpPr>
            <a:spLocks noGrp="1"/>
          </p:cNvSpPr>
          <p:nvPr>
            <p:ph type="sldNum" sz="quarter" idx="12"/>
          </p:nvPr>
        </p:nvSpPr>
        <p:spPr/>
        <p:txBody>
          <a:bodyPr/>
          <a:lstStyle/>
          <a:p>
            <a:fld id="{25C163F8-FED6-46A7-889C-15B0C64BDAFC}" type="slidenum">
              <a:rPr lang="en-US" smtClean="0"/>
              <a:t>11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1610101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lumMod val="50000"/>
                  </a:schemeClr>
                </a:solidFill>
              </a:rPr>
              <a:t>Phase 2 of LTC Regulations, continued</a:t>
            </a:r>
            <a:endParaRPr lang="en-US" b="1" dirty="0">
              <a:solidFill>
                <a:schemeClr val="accent1">
                  <a:lumMod val="50000"/>
                </a:schemeClr>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2600" b="1" dirty="0">
                <a:latin typeface="+mj-lt"/>
                <a:cs typeface="Arial" panose="020B0604020202020204" pitchFamily="34" charset="0"/>
              </a:rPr>
              <a:t>Phase 2 includes, but is not limited to</a:t>
            </a:r>
            <a:r>
              <a:rPr lang="en-US" sz="2600" b="1" dirty="0" smtClean="0">
                <a:latin typeface="+mj-lt"/>
                <a:cs typeface="Arial" panose="020B0604020202020204" pitchFamily="34" charset="0"/>
              </a:rPr>
              <a:t>:</a:t>
            </a:r>
          </a:p>
          <a:p>
            <a:pPr marL="0" indent="0">
              <a:buNone/>
            </a:pPr>
            <a:endParaRPr lang="en-US" sz="2600" b="1" dirty="0">
              <a:latin typeface="+mj-lt"/>
              <a:cs typeface="Arial" panose="020B0604020202020204" pitchFamily="34" charset="0"/>
            </a:endParaRPr>
          </a:p>
          <a:p>
            <a:pPr lvl="0"/>
            <a:r>
              <a:rPr lang="en-US" sz="3400" b="1" dirty="0" smtClean="0">
                <a:latin typeface="+mj-lt"/>
                <a:cs typeface="Times New Roman" panose="02020603050405020304" pitchFamily="18" charset="0"/>
              </a:rPr>
              <a:t>Comprehensive </a:t>
            </a:r>
            <a:r>
              <a:rPr lang="en-US" sz="3400" b="1" dirty="0">
                <a:latin typeface="+mj-lt"/>
                <a:cs typeface="Times New Roman" panose="02020603050405020304" pitchFamily="18" charset="0"/>
              </a:rPr>
              <a:t>Person-Centered Care Planning </a:t>
            </a:r>
          </a:p>
          <a:p>
            <a:pPr lvl="0"/>
            <a:r>
              <a:rPr lang="en-US" sz="3400" b="1" dirty="0">
                <a:latin typeface="+mj-lt"/>
                <a:cs typeface="Times New Roman" panose="02020603050405020304" pitchFamily="18" charset="0"/>
              </a:rPr>
              <a:t>Pharmacy Services – psychotropic </a:t>
            </a:r>
            <a:r>
              <a:rPr lang="en-US" sz="3400" b="1" dirty="0" smtClean="0">
                <a:latin typeface="+mj-lt"/>
                <a:cs typeface="Times New Roman" panose="02020603050405020304" pitchFamily="18" charset="0"/>
              </a:rPr>
              <a:t>medications</a:t>
            </a:r>
            <a:endParaRPr lang="en-US" sz="3400" b="1" dirty="0">
              <a:latin typeface="+mj-lt"/>
              <a:cs typeface="Times New Roman" panose="02020603050405020304" pitchFamily="18" charset="0"/>
            </a:endParaRPr>
          </a:p>
          <a:p>
            <a:pPr lvl="0"/>
            <a:r>
              <a:rPr lang="en-US" sz="3400" b="1" dirty="0">
                <a:latin typeface="+mj-lt"/>
                <a:cs typeface="Times New Roman" panose="02020603050405020304" pitchFamily="18" charset="0"/>
              </a:rPr>
              <a:t>Dental Services – replacing dentures </a:t>
            </a:r>
          </a:p>
          <a:p>
            <a:pPr lvl="0"/>
            <a:r>
              <a:rPr lang="en-US" sz="3400" b="1" dirty="0">
                <a:latin typeface="+mj-lt"/>
                <a:cs typeface="Times New Roman" panose="02020603050405020304" pitchFamily="18" charset="0"/>
              </a:rPr>
              <a:t>Administration – Facility Assessment</a:t>
            </a:r>
          </a:p>
          <a:p>
            <a:pPr lvl="0"/>
            <a:endParaRPr lang="en-US" sz="2600" b="1" dirty="0">
              <a:latin typeface="+mj-lt"/>
              <a:cs typeface="Times New Roman" panose="02020603050405020304" pitchFamily="18" charset="0"/>
            </a:endParaRPr>
          </a:p>
          <a:p>
            <a:pPr marL="0" lvl="0" indent="0">
              <a:buNone/>
            </a:pPr>
            <a:r>
              <a:rPr lang="en-US" b="1" dirty="0" smtClean="0">
                <a:cs typeface="Arial" panose="020B0604020202020204" pitchFamily="34" charset="0"/>
              </a:rPr>
              <a:t>Reference:</a:t>
            </a:r>
            <a:endParaRPr lang="en-US" b="1" dirty="0">
              <a:cs typeface="Arial" panose="020B0604020202020204" pitchFamily="34" charset="0"/>
            </a:endParaRPr>
          </a:p>
          <a:p>
            <a:pPr marL="0" indent="0">
              <a:buNone/>
            </a:pPr>
            <a:r>
              <a:rPr lang="en-US" b="1" dirty="0" smtClean="0">
                <a:latin typeface="+mj-lt"/>
                <a:cs typeface="Arial" panose="020B0604020202020204" pitchFamily="34" charset="0"/>
              </a:rPr>
              <a:t> </a:t>
            </a:r>
          </a:p>
          <a:p>
            <a:pPr marL="0" indent="0">
              <a:buNone/>
            </a:pPr>
            <a:r>
              <a:rPr lang="en-US" b="1" dirty="0"/>
              <a:t>State Operations Manual (SOM) Appendix PP - Guidance to Surveyors for Long Term Care Facilities Table of Contents (Rev. 11-22-17)</a:t>
            </a:r>
            <a:endParaRPr lang="en-US" dirty="0"/>
          </a:p>
          <a:p>
            <a:pPr marL="0" indent="0">
              <a:buNone/>
            </a:pPr>
            <a:r>
              <a:rPr lang="en-US" u="sng" dirty="0">
                <a:hlinkClick r:id="rId2"/>
              </a:rPr>
              <a:t>Appendix PP State Operations Manual (Revised 11/22/2017) [PDF, 3MB]</a:t>
            </a:r>
            <a:endParaRPr lang="en-US" b="1" dirty="0">
              <a:cs typeface="Times New Roman" panose="02020603050405020304" pitchFamily="18" charset="0"/>
            </a:endParaRPr>
          </a:p>
          <a:p>
            <a:pPr marL="0" indent="0">
              <a:buNone/>
            </a:pPr>
            <a:endParaRPr lang="en-US" b="1" dirty="0">
              <a:latin typeface="+mj-lt"/>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053539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New F- </a:t>
            </a:r>
            <a:r>
              <a:rPr lang="en-US" b="1" dirty="0"/>
              <a:t>Tag </a:t>
            </a:r>
            <a:r>
              <a:rPr lang="en-US" b="1" dirty="0" smtClean="0"/>
              <a:t>Renumbering &amp; </a:t>
            </a:r>
            <a:br>
              <a:rPr lang="en-US" b="1" dirty="0" smtClean="0"/>
            </a:br>
            <a:r>
              <a:rPr lang="en-US" b="1" dirty="0" smtClean="0"/>
              <a:t>New Regulations</a:t>
            </a:r>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13</a:t>
            </a:fld>
            <a:endParaRPr lang="en-US" dirty="0"/>
          </a:p>
        </p:txBody>
      </p:sp>
      <p:pic>
        <p:nvPicPr>
          <p:cNvPr id="5" name="Content Placeholder 4"/>
          <p:cNvPicPr>
            <a:picLocks noGrp="1" noChangeAspect="1"/>
          </p:cNvPicPr>
          <p:nvPr>
            <p:ph idx="1"/>
          </p:nvPr>
        </p:nvPicPr>
        <p:blipFill>
          <a:blip r:embed="rId2"/>
          <a:stretch>
            <a:fillRect/>
          </a:stretch>
        </p:blipFill>
        <p:spPr>
          <a:xfrm>
            <a:off x="304800" y="1600200"/>
            <a:ext cx="8229600" cy="4876800"/>
          </a:xfrm>
          <a:prstGeom prst="rect">
            <a:avLst/>
          </a:prstGeom>
        </p:spPr>
      </p:pic>
    </p:spTree>
    <p:extLst>
      <p:ext uri="{BB962C8B-B14F-4D97-AF65-F5344CB8AC3E}">
        <p14:creationId xmlns:p14="http://schemas.microsoft.com/office/powerpoint/2010/main" val="4060800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US" dirty="0"/>
          </a:p>
        </p:txBody>
      </p:sp>
      <p:sp>
        <p:nvSpPr>
          <p:cNvPr id="3" name="Content Placeholder 2"/>
          <p:cNvSpPr>
            <a:spLocks noGrp="1"/>
          </p:cNvSpPr>
          <p:nvPr>
            <p:ph idx="1"/>
          </p:nvPr>
        </p:nvSpPr>
        <p:spPr/>
        <p:txBody>
          <a:bodyPr>
            <a:normAutofit/>
          </a:bodyPr>
          <a:lstStyle/>
          <a:p>
            <a:pPr marL="0" indent="0" algn="ctr">
              <a:buNone/>
            </a:pPr>
            <a:r>
              <a:rPr lang="en-US" sz="5400" b="1" dirty="0">
                <a:solidFill>
                  <a:schemeClr val="accent1">
                    <a:lumMod val="50000"/>
                  </a:schemeClr>
                </a:solidFill>
              </a:rPr>
              <a:t>Traditional Survey </a:t>
            </a:r>
            <a:r>
              <a:rPr lang="en-US" sz="5400" b="1" dirty="0" smtClean="0">
                <a:solidFill>
                  <a:schemeClr val="accent1">
                    <a:lumMod val="50000"/>
                  </a:schemeClr>
                </a:solidFill>
              </a:rPr>
              <a:t>Process </a:t>
            </a:r>
            <a:r>
              <a:rPr lang="en-US" sz="5400" b="1" dirty="0">
                <a:solidFill>
                  <a:schemeClr val="accent1">
                    <a:lumMod val="50000"/>
                  </a:schemeClr>
                </a:solidFill>
              </a:rPr>
              <a:t>vs.</a:t>
            </a:r>
            <a:br>
              <a:rPr lang="en-US" sz="5400" b="1" dirty="0">
                <a:solidFill>
                  <a:schemeClr val="accent1">
                    <a:lumMod val="50000"/>
                  </a:schemeClr>
                </a:solidFill>
              </a:rPr>
            </a:br>
            <a:r>
              <a:rPr lang="en-US" sz="5400" b="1" dirty="0">
                <a:solidFill>
                  <a:schemeClr val="accent1">
                    <a:lumMod val="50000"/>
                  </a:schemeClr>
                </a:solidFill>
              </a:rPr>
              <a:t>Current New Survey Process</a:t>
            </a:r>
          </a:p>
        </p:txBody>
      </p:sp>
      <p:sp>
        <p:nvSpPr>
          <p:cNvPr id="4" name="Slide Number Placeholder 3"/>
          <p:cNvSpPr>
            <a:spLocks noGrp="1"/>
          </p:cNvSpPr>
          <p:nvPr>
            <p:ph type="sldNum" sz="quarter" idx="12"/>
          </p:nvPr>
        </p:nvSpPr>
        <p:spPr/>
        <p:txBody>
          <a:bodyPr/>
          <a:lstStyle/>
          <a:p>
            <a:fld id="{25C163F8-FED6-46A7-889C-15B0C64BDAFC}" type="slidenum">
              <a:rPr lang="en-US" smtClean="0"/>
              <a:t>14</a:t>
            </a:fld>
            <a:endParaRPr lang="en-US" dirty="0"/>
          </a:p>
        </p:txBody>
      </p:sp>
      <p:pic>
        <p:nvPicPr>
          <p:cNvPr id="5" name="Picture 4" descr="j0399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0946"/>
            <a:ext cx="266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249" y="5657850"/>
            <a:ext cx="2447925" cy="895350"/>
          </a:xfrm>
          <a:prstGeom prst="rect">
            <a:avLst/>
          </a:prstGeom>
        </p:spPr>
      </p:pic>
    </p:spTree>
    <p:extLst>
      <p:ext uri="{BB962C8B-B14F-4D97-AF65-F5344CB8AC3E}">
        <p14:creationId xmlns:p14="http://schemas.microsoft.com/office/powerpoint/2010/main" val="3777779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Why </a:t>
            </a:r>
            <a:r>
              <a:rPr lang="en-US" b="1" dirty="0" smtClean="0"/>
              <a:t>did </a:t>
            </a:r>
            <a:r>
              <a:rPr lang="en-US" b="1" dirty="0"/>
              <a:t>CMS </a:t>
            </a:r>
            <a:r>
              <a:rPr lang="en-US" b="1" dirty="0" smtClean="0"/>
              <a:t>Change </a:t>
            </a:r>
            <a:r>
              <a:rPr lang="en-US" b="1" dirty="0"/>
              <a:t>the LTC Survey Process?</a:t>
            </a:r>
          </a:p>
        </p:txBody>
      </p:sp>
      <p:sp>
        <p:nvSpPr>
          <p:cNvPr id="3" name="Content Placeholder 2"/>
          <p:cNvSpPr>
            <a:spLocks noGrp="1"/>
          </p:cNvSpPr>
          <p:nvPr>
            <p:ph idx="1"/>
          </p:nvPr>
        </p:nvSpPr>
        <p:spPr/>
        <p:txBody>
          <a:bodyPr/>
          <a:lstStyle/>
          <a:p>
            <a:endParaRPr lang="en-US" dirty="0" smtClean="0"/>
          </a:p>
          <a:p>
            <a:r>
              <a:rPr lang="en-US" b="1" dirty="0" smtClean="0">
                <a:latin typeface="+mj-lt"/>
              </a:rPr>
              <a:t>Two </a:t>
            </a:r>
            <a:r>
              <a:rPr lang="en-US" b="1" dirty="0">
                <a:latin typeface="+mj-lt"/>
              </a:rPr>
              <a:t>different survey processes existed to review </a:t>
            </a:r>
            <a:r>
              <a:rPr lang="en-US" b="1" dirty="0" smtClean="0">
                <a:latin typeface="+mj-lt"/>
              </a:rPr>
              <a:t>the </a:t>
            </a:r>
            <a:r>
              <a:rPr lang="en-US" b="1" dirty="0">
                <a:latin typeface="+mj-lt"/>
              </a:rPr>
              <a:t>Requirements of Participation (Traditional and QIS</a:t>
            </a:r>
            <a:r>
              <a:rPr lang="en-US" b="1" dirty="0" smtClean="0">
                <a:latin typeface="+mj-lt"/>
              </a:rPr>
              <a:t>)</a:t>
            </a:r>
          </a:p>
          <a:p>
            <a:endParaRPr lang="en-US" b="1" dirty="0">
              <a:latin typeface="+mj-lt"/>
            </a:endParaRPr>
          </a:p>
          <a:p>
            <a:r>
              <a:rPr lang="en-US" b="1" dirty="0" smtClean="0">
                <a:latin typeface="+mj-lt"/>
              </a:rPr>
              <a:t>The </a:t>
            </a:r>
            <a:r>
              <a:rPr lang="en-US" b="1" dirty="0">
                <a:latin typeface="+mj-lt"/>
              </a:rPr>
              <a:t>two processes appeared to identify slightly different quality of care/quality of life issues</a:t>
            </a:r>
            <a:r>
              <a:rPr lang="en-US" b="1" dirty="0" smtClean="0">
                <a:latin typeface="+mj-lt"/>
              </a:rPr>
              <a:t>.</a:t>
            </a:r>
          </a:p>
          <a:p>
            <a:endParaRPr lang="en-US" b="1" dirty="0">
              <a:latin typeface="+mj-lt"/>
            </a:endParaRPr>
          </a:p>
          <a:p>
            <a:r>
              <a:rPr lang="en-US" b="1" dirty="0">
                <a:latin typeface="+mj-lt"/>
              </a:rPr>
              <a:t>CMS set out to build on the best of both the Traditional and QIS processes to establish a single nationwide survey process</a:t>
            </a:r>
          </a:p>
        </p:txBody>
      </p:sp>
      <p:sp>
        <p:nvSpPr>
          <p:cNvPr id="4" name="Slide Number Placeholder 3"/>
          <p:cNvSpPr>
            <a:spLocks noGrp="1"/>
          </p:cNvSpPr>
          <p:nvPr>
            <p:ph type="sldNum" sz="quarter" idx="12"/>
          </p:nvPr>
        </p:nvSpPr>
        <p:spPr/>
        <p:txBody>
          <a:bodyPr/>
          <a:lstStyle/>
          <a:p>
            <a:fld id="{25C163F8-FED6-46A7-889C-15B0C64BDAFC}" type="slidenum">
              <a:rPr lang="en-US" smtClean="0"/>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054" y="5641947"/>
            <a:ext cx="2447925" cy="895350"/>
          </a:xfrm>
          <a:prstGeom prst="rect">
            <a:avLst/>
          </a:prstGeom>
        </p:spPr>
      </p:pic>
    </p:spTree>
    <p:extLst>
      <p:ext uri="{BB962C8B-B14F-4D97-AF65-F5344CB8AC3E}">
        <p14:creationId xmlns:p14="http://schemas.microsoft.com/office/powerpoint/2010/main" val="865020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Goals of New </a:t>
            </a:r>
            <a:r>
              <a:rPr lang="en-US" b="1" dirty="0"/>
              <a:t>Process</a:t>
            </a:r>
          </a:p>
        </p:txBody>
      </p:sp>
      <p:sp>
        <p:nvSpPr>
          <p:cNvPr id="3" name="Content Placeholder 2"/>
          <p:cNvSpPr>
            <a:spLocks noGrp="1"/>
          </p:cNvSpPr>
          <p:nvPr>
            <p:ph idx="1"/>
          </p:nvPr>
        </p:nvSpPr>
        <p:spPr/>
        <p:txBody>
          <a:bodyPr>
            <a:normAutofit/>
          </a:bodyPr>
          <a:lstStyle/>
          <a:p>
            <a:endParaRPr lang="en-US" altLang="en-US" dirty="0" smtClean="0">
              <a:latin typeface="Times New Roman" panose="02020603050405020304" pitchFamily="18" charset="0"/>
              <a:cs typeface="Times New Roman" panose="02020603050405020304" pitchFamily="18" charset="0"/>
            </a:endParaRPr>
          </a:p>
          <a:p>
            <a:r>
              <a:rPr lang="en-US" altLang="en-US" sz="2800" b="1" dirty="0" smtClean="0">
                <a:latin typeface="Arial" panose="020B0604020202020204" pitchFamily="34" charset="0"/>
                <a:cs typeface="Arial" panose="020B0604020202020204" pitchFamily="34" charset="0"/>
              </a:rPr>
              <a:t>Same </a:t>
            </a:r>
            <a:r>
              <a:rPr lang="en-US" altLang="en-US" sz="2800" b="1" dirty="0">
                <a:latin typeface="Arial" panose="020B0604020202020204" pitchFamily="34" charset="0"/>
                <a:cs typeface="Arial" panose="020B0604020202020204" pitchFamily="34" charset="0"/>
              </a:rPr>
              <a:t>survey for entire country</a:t>
            </a:r>
          </a:p>
          <a:p>
            <a:r>
              <a:rPr lang="en-US" altLang="en-US" sz="2800" b="1" dirty="0">
                <a:latin typeface="Arial" panose="020B0604020202020204" pitchFamily="34" charset="0"/>
                <a:cs typeface="Arial" panose="020B0604020202020204" pitchFamily="34" charset="0"/>
              </a:rPr>
              <a:t>Strengths from </a:t>
            </a:r>
            <a:r>
              <a:rPr lang="en-US" altLang="en-US" sz="2800" b="1" dirty="0" smtClean="0">
                <a:latin typeface="Arial" panose="020B0604020202020204" pitchFamily="34" charset="0"/>
                <a:cs typeface="Arial" panose="020B0604020202020204" pitchFamily="34" charset="0"/>
              </a:rPr>
              <a:t>Traditional</a:t>
            </a:r>
          </a:p>
          <a:p>
            <a:pPr marL="0" indent="0">
              <a:buNone/>
            </a:pPr>
            <a:r>
              <a:rPr lang="en-US" altLang="en-US" sz="2800" b="1" dirty="0" smtClean="0">
                <a:latin typeface="Arial" panose="020B0604020202020204" pitchFamily="34" charset="0"/>
                <a:cs typeface="Arial" panose="020B0604020202020204" pitchFamily="34" charset="0"/>
              </a:rPr>
              <a:t>   &amp; QIS        </a:t>
            </a:r>
            <a:endParaRPr lang="en-US" altLang="en-US" sz="2800" b="1" dirty="0">
              <a:latin typeface="Arial" panose="020B0604020202020204" pitchFamily="34" charset="0"/>
              <a:cs typeface="Arial" panose="020B0604020202020204" pitchFamily="34" charset="0"/>
            </a:endParaRPr>
          </a:p>
          <a:p>
            <a:r>
              <a:rPr lang="en-US" altLang="en-US" sz="2800" b="1" dirty="0">
                <a:latin typeface="Arial" panose="020B0604020202020204" pitchFamily="34" charset="0"/>
                <a:cs typeface="Arial" panose="020B0604020202020204" pitchFamily="34" charset="0"/>
              </a:rPr>
              <a:t>New innovative approaches</a:t>
            </a:r>
          </a:p>
          <a:p>
            <a:r>
              <a:rPr lang="en-US" altLang="en-US" sz="2800" b="1" dirty="0">
                <a:latin typeface="Arial" panose="020B0604020202020204" pitchFamily="34" charset="0"/>
                <a:cs typeface="Arial" panose="020B0604020202020204" pitchFamily="34" charset="0"/>
              </a:rPr>
              <a:t>Effective and efficient </a:t>
            </a:r>
          </a:p>
          <a:p>
            <a:r>
              <a:rPr lang="en-US" altLang="en-US" sz="2800" b="1" dirty="0">
                <a:latin typeface="Arial" panose="020B0604020202020204" pitchFamily="34" charset="0"/>
                <a:cs typeface="Arial" panose="020B0604020202020204" pitchFamily="34" charset="0"/>
              </a:rPr>
              <a:t>Resident-centered</a:t>
            </a:r>
          </a:p>
          <a:p>
            <a:r>
              <a:rPr lang="en-US" altLang="en-US" sz="2800" b="1" dirty="0">
                <a:latin typeface="Arial" panose="020B0604020202020204" pitchFamily="34" charset="0"/>
                <a:cs typeface="Arial" panose="020B0604020202020204" pitchFamily="34" charset="0"/>
              </a:rPr>
              <a:t>Balance between structure and surveyor autonomy</a:t>
            </a:r>
          </a:p>
        </p:txBody>
      </p:sp>
      <p:sp>
        <p:nvSpPr>
          <p:cNvPr id="4" name="Slide Number Placeholder 3"/>
          <p:cNvSpPr>
            <a:spLocks noGrp="1"/>
          </p:cNvSpPr>
          <p:nvPr>
            <p:ph type="sldNum" sz="quarter" idx="12"/>
          </p:nvPr>
        </p:nvSpPr>
        <p:spPr/>
        <p:txBody>
          <a:bodyPr/>
          <a:lstStyle/>
          <a:p>
            <a:fld id="{25C163F8-FED6-46A7-889C-15B0C64BDAFC}" type="slidenum">
              <a:rPr lang="en-US" smtClean="0"/>
              <a:t>16</a:t>
            </a:fld>
            <a:endParaRPr lang="en-US" dirty="0"/>
          </a:p>
        </p:txBody>
      </p:sp>
      <p:pic>
        <p:nvPicPr>
          <p:cNvPr id="5" name="Picture 4" descr="Life of an Educator: My 10 goals as a 1st year administra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524000"/>
            <a:ext cx="25146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5791200"/>
            <a:ext cx="2447925" cy="895350"/>
          </a:xfrm>
          <a:prstGeom prst="rect">
            <a:avLst/>
          </a:prstGeom>
        </p:spPr>
      </p:pic>
    </p:spTree>
    <p:extLst>
      <p:ext uri="{BB962C8B-B14F-4D97-AF65-F5344CB8AC3E}">
        <p14:creationId xmlns:p14="http://schemas.microsoft.com/office/powerpoint/2010/main" val="1081613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249" y="469710"/>
            <a:ext cx="8229600" cy="778552"/>
          </a:xfrm>
        </p:spPr>
        <p:txBody>
          <a:bodyPr/>
          <a:lstStyle/>
          <a:p>
            <a:pPr algn="ctr"/>
            <a:r>
              <a:rPr lang="en-US" b="1" dirty="0"/>
              <a:t>Automation</a:t>
            </a:r>
          </a:p>
        </p:txBody>
      </p:sp>
      <p:sp>
        <p:nvSpPr>
          <p:cNvPr id="6" name="Text Placeholder 5"/>
          <p:cNvSpPr>
            <a:spLocks noGrp="1"/>
          </p:cNvSpPr>
          <p:nvPr>
            <p:ph type="body" idx="1"/>
          </p:nvPr>
        </p:nvSpPr>
        <p:spPr>
          <a:xfrm>
            <a:off x="533400" y="1370500"/>
            <a:ext cx="3931920" cy="639762"/>
          </a:xfrm>
        </p:spPr>
        <p:txBody>
          <a:bodyPr/>
          <a:lstStyle/>
          <a:p>
            <a:r>
              <a:rPr lang="en-US" b="1" dirty="0" smtClean="0"/>
              <a:t>Traditional</a:t>
            </a:r>
            <a:endParaRPr lang="en-US" b="1" dirty="0">
              <a:solidFill>
                <a:schemeClr val="tx1"/>
              </a:solidFill>
              <a:latin typeface="Sylfaen" panose="010A0502050306030303" pitchFamily="18" charset="0"/>
              <a:cs typeface="Times New Roman" panose="02020603050405020304" pitchFamily="18" charset="0"/>
            </a:endParaRPr>
          </a:p>
        </p:txBody>
      </p:sp>
      <p:sp>
        <p:nvSpPr>
          <p:cNvPr id="7" name="Content Placeholder 6"/>
          <p:cNvSpPr>
            <a:spLocks noGrp="1"/>
          </p:cNvSpPr>
          <p:nvPr>
            <p:ph sz="half" idx="2"/>
          </p:nvPr>
        </p:nvSpPr>
        <p:spPr>
          <a:xfrm>
            <a:off x="457200" y="2132500"/>
            <a:ext cx="3931920" cy="4257188"/>
          </a:xfrm>
        </p:spPr>
        <p:txBody>
          <a:bodyPr>
            <a:normAutofit/>
          </a:bodyPr>
          <a:lstStyle/>
          <a:p>
            <a:pPr marL="285750" indent="-285750">
              <a:buClr>
                <a:schemeClr val="tx1"/>
              </a:buClr>
            </a:pPr>
            <a:r>
              <a:rPr lang="en-US" sz="2000" b="1" dirty="0" smtClean="0">
                <a:solidFill>
                  <a:schemeClr val="accent1">
                    <a:lumMod val="50000"/>
                  </a:schemeClr>
                </a:solidFill>
              </a:rPr>
              <a:t>Survey team collects data and records the findings on paper</a:t>
            </a:r>
            <a:endParaRPr lang="en-US" sz="2000" b="1" dirty="0" smtClean="0">
              <a:solidFill>
                <a:schemeClr val="accent1">
                  <a:lumMod val="50000"/>
                </a:schemeClr>
              </a:solidFill>
              <a:latin typeface="Times New Roman" panose="02020603050405020304" pitchFamily="18" charset="0"/>
              <a:cs typeface="Times New Roman" panose="02020603050405020304" pitchFamily="18" charset="0"/>
            </a:endParaRPr>
          </a:p>
          <a:p>
            <a:pPr marL="0" indent="0">
              <a:buClr>
                <a:schemeClr val="tx1"/>
              </a:buClr>
              <a:buNone/>
            </a:pPr>
            <a:endParaRPr lang="en-US" b="1" dirty="0">
              <a:latin typeface="Times New Roman" panose="02020603050405020304" pitchFamily="18" charset="0"/>
              <a:cs typeface="Times New Roman" panose="02020603050405020304" pitchFamily="18" charset="0"/>
            </a:endParaRPr>
          </a:p>
          <a:p>
            <a:pPr marL="285750" indent="-285750">
              <a:buClr>
                <a:schemeClr val="tx1"/>
              </a:buClr>
            </a:pPr>
            <a:r>
              <a:rPr lang="en-US" sz="2000" b="1" dirty="0" smtClean="0">
                <a:solidFill>
                  <a:schemeClr val="accent1">
                    <a:lumMod val="50000"/>
                  </a:schemeClr>
                </a:solidFill>
              </a:rPr>
              <a:t>The computer is only used to prepare the deficiencies recorded on the CMS-2567</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Placeholder 7"/>
          <p:cNvSpPr>
            <a:spLocks noGrp="1"/>
          </p:cNvSpPr>
          <p:nvPr>
            <p:ph type="body" sz="quarter" idx="3"/>
          </p:nvPr>
        </p:nvSpPr>
        <p:spPr>
          <a:xfrm>
            <a:off x="4754880" y="1425576"/>
            <a:ext cx="3931920" cy="639762"/>
          </a:xfrm>
        </p:spPr>
        <p:txBody>
          <a:bodyPr>
            <a:normAutofit/>
          </a:bodyPr>
          <a:lstStyle/>
          <a:p>
            <a:r>
              <a:rPr lang="en-US" b="1" dirty="0" smtClean="0">
                <a:solidFill>
                  <a:schemeClr val="accent1">
                    <a:lumMod val="50000"/>
                  </a:schemeClr>
                </a:solidFill>
              </a:rPr>
              <a:t>New S</a:t>
            </a:r>
            <a:r>
              <a:rPr lang="en-US" b="1" dirty="0" smtClean="0"/>
              <a:t>urvey Process</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4"/>
          </p:nvPr>
        </p:nvSpPr>
        <p:spPr>
          <a:xfrm>
            <a:off x="4730778" y="2132500"/>
            <a:ext cx="3931920" cy="3951288"/>
          </a:xfrm>
        </p:spPr>
        <p:txBody>
          <a:bodyPr/>
          <a:lstStyle/>
          <a:p>
            <a:r>
              <a:rPr lang="en-US" sz="2000" b="1" dirty="0" smtClean="0">
                <a:solidFill>
                  <a:schemeClr val="accent1">
                    <a:lumMod val="50000"/>
                  </a:schemeClr>
                </a:solidFill>
              </a:rPr>
              <a:t>Each survey team member uses a tablet or laptop PC throughout the survey process to record findings that are synthesized and organized by new software</a:t>
            </a:r>
            <a:r>
              <a:rPr lang="en-US" sz="2000" dirty="0" smtClean="0">
                <a:solidFill>
                  <a:schemeClr val="accent1">
                    <a:lumMod val="50000"/>
                  </a:schemeClr>
                </a:solidFill>
                <a:latin typeface="Times New Roman" panose="02020603050405020304" pitchFamily="18" charset="0"/>
                <a:cs typeface="Times New Roman" panose="02020603050405020304" pitchFamily="18" charset="0"/>
              </a:rPr>
              <a:t> </a:t>
            </a:r>
            <a:endParaRPr lang="en-US" sz="2000" dirty="0">
              <a:solidFill>
                <a:schemeClr val="accent1">
                  <a:lumMod val="50000"/>
                </a:schemeClr>
              </a:solidFill>
              <a:latin typeface="Times New Roman" panose="02020603050405020304" pitchFamily="18" charset="0"/>
              <a:cs typeface="Times New Roman" panose="02020603050405020304" pitchFamily="18" charset="0"/>
            </a:endParaRPr>
          </a:p>
          <a:p>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17</a:t>
            </a:fld>
            <a:endParaRPr lang="en-US" dirty="0"/>
          </a:p>
        </p:txBody>
      </p:sp>
      <p:pic>
        <p:nvPicPr>
          <p:cNvPr id="11" name="Picture 10" descr="Rotating image of surveyors, doctors, and residents"/>
          <p:cNvPicPr/>
          <p:nvPr/>
        </p:nvPicPr>
        <p:blipFill>
          <a:blip r:embed="rId2">
            <a:extLst>
              <a:ext uri="{28A0092B-C50C-407E-A947-70E740481C1C}">
                <a14:useLocalDpi xmlns:a14="http://schemas.microsoft.com/office/drawing/2010/main" val="0"/>
              </a:ext>
            </a:extLst>
          </a:blip>
          <a:srcRect/>
          <a:stretch>
            <a:fillRect/>
          </a:stretch>
        </p:blipFill>
        <p:spPr bwMode="auto">
          <a:xfrm>
            <a:off x="4379362" y="3950188"/>
            <a:ext cx="2286000" cy="2133600"/>
          </a:xfrm>
          <a:prstGeom prst="rect">
            <a:avLst/>
          </a:prstGeom>
          <a:noFill/>
          <a:ln>
            <a:noFill/>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362" y="5789727"/>
            <a:ext cx="2447925" cy="895350"/>
          </a:xfrm>
          <a:prstGeom prst="rect">
            <a:avLst/>
          </a:prstGeom>
        </p:spPr>
      </p:pic>
    </p:spTree>
    <p:extLst>
      <p:ext uri="{BB962C8B-B14F-4D97-AF65-F5344CB8AC3E}">
        <p14:creationId xmlns:p14="http://schemas.microsoft.com/office/powerpoint/2010/main" val="3809181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Sample Selection</a:t>
            </a:r>
            <a:endParaRPr lang="en-US" dirty="0"/>
          </a:p>
        </p:txBody>
      </p:sp>
      <p:sp>
        <p:nvSpPr>
          <p:cNvPr id="3" name="Text Placeholder 2"/>
          <p:cNvSpPr>
            <a:spLocks noGrp="1"/>
          </p:cNvSpPr>
          <p:nvPr>
            <p:ph type="body" idx="1"/>
          </p:nvPr>
        </p:nvSpPr>
        <p:spPr/>
        <p:txBody>
          <a:bodyPr/>
          <a:lstStyle/>
          <a:p>
            <a:r>
              <a:rPr lang="en-US" b="1" dirty="0"/>
              <a:t>Traditional</a:t>
            </a:r>
            <a:endParaRPr lang="en-US" b="1" dirty="0">
              <a:solidFill>
                <a:schemeClr val="tx1"/>
              </a:solidFill>
              <a:latin typeface="Sylfaen" panose="010A0502050306030303" pitchFamily="18" charset="0"/>
              <a:cs typeface="Times New Roman" panose="02020603050405020304" pitchFamily="18" charset="0"/>
            </a:endParaRPr>
          </a:p>
          <a:p>
            <a:endParaRPr lang="en-US" dirty="0"/>
          </a:p>
        </p:txBody>
      </p:sp>
      <p:sp>
        <p:nvSpPr>
          <p:cNvPr id="4" name="Content Placeholder 3"/>
          <p:cNvSpPr>
            <a:spLocks noGrp="1"/>
          </p:cNvSpPr>
          <p:nvPr>
            <p:ph sz="half" idx="2"/>
          </p:nvPr>
        </p:nvSpPr>
        <p:spPr>
          <a:xfrm>
            <a:off x="533400" y="2133600"/>
            <a:ext cx="3931920" cy="3951288"/>
          </a:xfrm>
        </p:spPr>
        <p:txBody>
          <a:bodyPr>
            <a:normAutofit/>
          </a:bodyPr>
          <a:lstStyle/>
          <a:p>
            <a:pPr marL="285750" indent="-285750">
              <a:buClr>
                <a:schemeClr val="tx1"/>
              </a:buClr>
            </a:pPr>
            <a:r>
              <a:rPr lang="en-US" sz="2000" b="1" dirty="0">
                <a:solidFill>
                  <a:schemeClr val="accent1">
                    <a:lumMod val="50000"/>
                  </a:schemeClr>
                </a:solidFill>
                <a:latin typeface="Arial" panose="020B0604020202020204" pitchFamily="34" charset="0"/>
                <a:cs typeface="Arial" panose="020B0604020202020204" pitchFamily="34" charset="0"/>
              </a:rPr>
              <a:t>Sample size determined by facility census</a:t>
            </a:r>
          </a:p>
          <a:p>
            <a:pPr marL="285750" indent="-285750">
              <a:buClr>
                <a:schemeClr val="tx1"/>
              </a:buClr>
            </a:pPr>
            <a:r>
              <a:rPr lang="en-US" sz="2000" b="1" dirty="0">
                <a:solidFill>
                  <a:schemeClr val="accent1">
                    <a:lumMod val="50000"/>
                  </a:schemeClr>
                </a:solidFill>
                <a:latin typeface="Arial" panose="020B0604020202020204" pitchFamily="34" charset="0"/>
                <a:cs typeface="Arial" panose="020B0604020202020204" pitchFamily="34" charset="0"/>
              </a:rPr>
              <a:t>Residents are pre-selected based on QM/QI percentiles (total sample)</a:t>
            </a:r>
          </a:p>
          <a:p>
            <a:pPr marL="285750" indent="-285750">
              <a:buClr>
                <a:schemeClr val="tx1"/>
              </a:buClr>
            </a:pPr>
            <a:r>
              <a:rPr lang="en-US" sz="2000" b="1" dirty="0">
                <a:solidFill>
                  <a:schemeClr val="accent1">
                    <a:lumMod val="50000"/>
                  </a:schemeClr>
                </a:solidFill>
                <a:latin typeface="Arial" panose="020B0604020202020204" pitchFamily="34" charset="0"/>
                <a:cs typeface="Arial" panose="020B0604020202020204" pitchFamily="34" charset="0"/>
              </a:rPr>
              <a:t>Sample may be adjusted based on issues identified on tour</a:t>
            </a:r>
          </a:p>
          <a:p>
            <a:pPr marL="285750" indent="-285750">
              <a:buClr>
                <a:schemeClr val="tx1"/>
              </a:buClr>
            </a:pPr>
            <a:r>
              <a:rPr lang="en-US" sz="2000" b="1" dirty="0">
                <a:solidFill>
                  <a:schemeClr val="accent1">
                    <a:lumMod val="50000"/>
                  </a:schemeClr>
                </a:solidFill>
                <a:latin typeface="Arial" panose="020B0604020202020204" pitchFamily="34" charset="0"/>
                <a:cs typeface="Arial" panose="020B0604020202020204" pitchFamily="34" charset="0"/>
              </a:rPr>
              <a:t>Maximum sample size is </a:t>
            </a:r>
            <a:r>
              <a:rPr lang="en-US" sz="2000" b="1" dirty="0">
                <a:solidFill>
                  <a:srgbClr val="FF0000"/>
                </a:solidFill>
                <a:latin typeface="Arial" panose="020B0604020202020204" pitchFamily="34" charset="0"/>
                <a:cs typeface="Arial" panose="020B0604020202020204" pitchFamily="34" charset="0"/>
              </a:rPr>
              <a:t>30 </a:t>
            </a:r>
            <a:r>
              <a:rPr lang="en-US" sz="2000" b="1" dirty="0">
                <a:solidFill>
                  <a:schemeClr val="accent1">
                    <a:lumMod val="50000"/>
                  </a:schemeClr>
                </a:solidFill>
                <a:latin typeface="Arial" panose="020B0604020202020204" pitchFamily="34" charset="0"/>
                <a:cs typeface="Arial" panose="020B0604020202020204" pitchFamily="34" charset="0"/>
              </a:rPr>
              <a:t>residents</a:t>
            </a:r>
          </a:p>
          <a:p>
            <a:pPr marL="285750" indent="-285750">
              <a:buClr>
                <a:schemeClr val="tx1"/>
              </a:buClr>
            </a:pPr>
            <a:r>
              <a:rPr lang="en-US" sz="2000" b="1" dirty="0">
                <a:solidFill>
                  <a:schemeClr val="accent1">
                    <a:lumMod val="50000"/>
                  </a:schemeClr>
                </a:solidFill>
                <a:latin typeface="Arial" panose="020B0604020202020204" pitchFamily="34" charset="0"/>
                <a:cs typeface="Arial" panose="020B0604020202020204" pitchFamily="34" charset="0"/>
              </a:rPr>
              <a:t>Includes complaints</a:t>
            </a:r>
          </a:p>
        </p:txBody>
      </p:sp>
      <p:sp>
        <p:nvSpPr>
          <p:cNvPr id="5" name="Text Placeholder 4"/>
          <p:cNvSpPr>
            <a:spLocks noGrp="1"/>
          </p:cNvSpPr>
          <p:nvPr>
            <p:ph type="body" sz="quarter" idx="3"/>
          </p:nvPr>
        </p:nvSpPr>
        <p:spPr/>
        <p:txBody>
          <a:bodyPr/>
          <a:lstStyle/>
          <a:p>
            <a:r>
              <a:rPr lang="en-US" b="1" dirty="0" smtClean="0">
                <a:solidFill>
                  <a:schemeClr val="accent1">
                    <a:lumMod val="50000"/>
                  </a:schemeClr>
                </a:solidFill>
              </a:rPr>
              <a:t>New </a:t>
            </a:r>
            <a:r>
              <a:rPr lang="en-US" b="1" dirty="0">
                <a:solidFill>
                  <a:schemeClr val="accent1">
                    <a:lumMod val="50000"/>
                  </a:schemeClr>
                </a:solidFill>
              </a:rPr>
              <a:t>S</a:t>
            </a:r>
            <a:r>
              <a:rPr lang="en-US" b="1" dirty="0"/>
              <a:t>urvey Process</a:t>
            </a: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6" name="Content Placeholder 5"/>
          <p:cNvSpPr>
            <a:spLocks noGrp="1"/>
          </p:cNvSpPr>
          <p:nvPr>
            <p:ph sz="quarter" idx="4"/>
          </p:nvPr>
        </p:nvSpPr>
        <p:spPr>
          <a:xfrm>
            <a:off x="4770783" y="2002907"/>
            <a:ext cx="3931920" cy="3951288"/>
          </a:xfrm>
        </p:spPr>
        <p:txBody>
          <a:bodyPr>
            <a:normAutofit/>
          </a:bodyPr>
          <a:lstStyle/>
          <a:p>
            <a:pPr marL="285750" indent="-285750">
              <a:buClr>
                <a:schemeClr val="tx1"/>
              </a:buClr>
            </a:pPr>
            <a:r>
              <a:rPr lang="en-US" sz="2000" b="1" dirty="0">
                <a:solidFill>
                  <a:schemeClr val="accent1">
                    <a:lumMod val="50000"/>
                  </a:schemeClr>
                </a:solidFill>
                <a:latin typeface="+mj-lt"/>
                <a:cs typeface="Arial" panose="020B0604020202020204" pitchFamily="34" charset="0"/>
              </a:rPr>
              <a:t>Sample size is determined  by the facility census</a:t>
            </a:r>
          </a:p>
          <a:p>
            <a:pPr marL="285750" indent="-285750">
              <a:buClr>
                <a:schemeClr val="tx1"/>
              </a:buClr>
            </a:pPr>
            <a:r>
              <a:rPr lang="en-US" sz="2000" b="1" dirty="0">
                <a:solidFill>
                  <a:srgbClr val="FF0000"/>
                </a:solidFill>
                <a:latin typeface="+mj-lt"/>
                <a:cs typeface="Arial" panose="020B0604020202020204" pitchFamily="34" charset="0"/>
              </a:rPr>
              <a:t>70% </a:t>
            </a:r>
            <a:r>
              <a:rPr lang="en-US" sz="2000" b="1" dirty="0">
                <a:solidFill>
                  <a:schemeClr val="accent1">
                    <a:lumMod val="50000"/>
                  </a:schemeClr>
                </a:solidFill>
                <a:latin typeface="+mj-lt"/>
                <a:cs typeface="Arial" panose="020B0604020202020204" pitchFamily="34" charset="0"/>
              </a:rPr>
              <a:t>of the total sample is </a:t>
            </a:r>
            <a:r>
              <a:rPr lang="en-US" sz="2000" b="1" dirty="0">
                <a:solidFill>
                  <a:srgbClr val="FF0000"/>
                </a:solidFill>
                <a:latin typeface="+mj-lt"/>
                <a:cs typeface="Arial" panose="020B0604020202020204" pitchFamily="34" charset="0"/>
              </a:rPr>
              <a:t>MDS pre-selected </a:t>
            </a:r>
            <a:r>
              <a:rPr lang="en-US" sz="2000" b="1" dirty="0">
                <a:solidFill>
                  <a:schemeClr val="accent1">
                    <a:lumMod val="50000"/>
                  </a:schemeClr>
                </a:solidFill>
                <a:latin typeface="+mj-lt"/>
                <a:cs typeface="Arial" panose="020B0604020202020204" pitchFamily="34" charset="0"/>
              </a:rPr>
              <a:t>residents and </a:t>
            </a:r>
            <a:r>
              <a:rPr lang="en-US" sz="2000" b="1" dirty="0">
                <a:solidFill>
                  <a:srgbClr val="FF0000"/>
                </a:solidFill>
                <a:latin typeface="+mj-lt"/>
                <a:cs typeface="Arial" panose="020B0604020202020204" pitchFamily="34" charset="0"/>
              </a:rPr>
              <a:t>30% of the total sample is surveyor-selected </a:t>
            </a:r>
            <a:r>
              <a:rPr lang="en-US" sz="2000" b="1" dirty="0">
                <a:solidFill>
                  <a:schemeClr val="accent1">
                    <a:lumMod val="50000"/>
                  </a:schemeClr>
                </a:solidFill>
                <a:latin typeface="+mj-lt"/>
                <a:cs typeface="Arial" panose="020B0604020202020204" pitchFamily="34" charset="0"/>
              </a:rPr>
              <a:t>residents.  Surveyors finalize the sample based on observations, interviews, and a limited record review.</a:t>
            </a:r>
          </a:p>
          <a:p>
            <a:pPr marL="285750" indent="-285750">
              <a:buClr>
                <a:schemeClr val="tx1"/>
              </a:buClr>
            </a:pPr>
            <a:r>
              <a:rPr lang="en-US" sz="2000" b="1" dirty="0">
                <a:solidFill>
                  <a:schemeClr val="accent1">
                    <a:lumMod val="50000"/>
                  </a:schemeClr>
                </a:solidFill>
                <a:latin typeface="+mj-lt"/>
                <a:cs typeface="Arial" panose="020B0604020202020204" pitchFamily="34" charset="0"/>
              </a:rPr>
              <a:t>Maximum sample size is </a:t>
            </a:r>
            <a:r>
              <a:rPr lang="en-US" sz="2000" b="1" dirty="0">
                <a:solidFill>
                  <a:srgbClr val="FF0000"/>
                </a:solidFill>
                <a:latin typeface="+mj-lt"/>
                <a:cs typeface="Arial" panose="020B0604020202020204" pitchFamily="34" charset="0"/>
              </a:rPr>
              <a:t>35 </a:t>
            </a:r>
            <a:r>
              <a:rPr lang="en-US" sz="2000" b="1" dirty="0">
                <a:solidFill>
                  <a:schemeClr val="accent1">
                    <a:lumMod val="50000"/>
                  </a:schemeClr>
                </a:solidFill>
                <a:latin typeface="+mj-lt"/>
                <a:cs typeface="Arial" panose="020B0604020202020204" pitchFamily="34" charset="0"/>
              </a:rPr>
              <a:t>residents</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18</a:t>
            </a:fld>
            <a:endParaRPr lang="en-US" dirty="0"/>
          </a:p>
        </p:txBody>
      </p:sp>
      <p:pic>
        <p:nvPicPr>
          <p:cNvPr id="8" name="Picture 7" descr="MPj01788160000[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 y="533399"/>
            <a:ext cx="2209800" cy="1143001"/>
          </a:xfrm>
          <a:prstGeom prst="rect">
            <a:avLst/>
          </a:prstGeom>
          <a:noFill/>
          <a:ln>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635425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Information Needed on Entrance</a:t>
            </a:r>
            <a:endParaRPr lang="en-US" dirty="0"/>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Traditional</a:t>
            </a:r>
            <a:endParaRPr lang="en-US" b="1" dirty="0">
              <a:solidFill>
                <a:schemeClr val="tx1"/>
              </a:solidFill>
              <a:latin typeface="Sylfaen" panose="010A0502050306030303" pitchFamily="18" charset="0"/>
              <a:cs typeface="Times New Roman" panose="02020603050405020304" pitchFamily="18" charset="0"/>
            </a:endParaRPr>
          </a:p>
          <a:p>
            <a:endParaRPr lang="en-US" dirty="0"/>
          </a:p>
        </p:txBody>
      </p:sp>
      <p:sp>
        <p:nvSpPr>
          <p:cNvPr id="4" name="Content Placeholder 3"/>
          <p:cNvSpPr>
            <a:spLocks noGrp="1"/>
          </p:cNvSpPr>
          <p:nvPr>
            <p:ph sz="half" idx="2"/>
          </p:nvPr>
        </p:nvSpPr>
        <p:spPr/>
        <p:txBody>
          <a:bodyPr>
            <a:normAutofit/>
          </a:bodyPr>
          <a:lstStyle/>
          <a:p>
            <a:r>
              <a:rPr lang="en-US" sz="2000" b="1" dirty="0">
                <a:solidFill>
                  <a:schemeClr val="accent1">
                    <a:lumMod val="50000"/>
                  </a:schemeClr>
                </a:solidFill>
                <a:latin typeface="+mj-lt"/>
                <a:cs typeface="Arial" panose="020B0604020202020204" pitchFamily="34" charset="0"/>
              </a:rPr>
              <a:t>Roster Sample Matrix Form (CMS-802)</a:t>
            </a:r>
          </a:p>
        </p:txBody>
      </p:sp>
      <p:sp>
        <p:nvSpPr>
          <p:cNvPr id="5" name="Text Placeholder 4"/>
          <p:cNvSpPr>
            <a:spLocks noGrp="1"/>
          </p:cNvSpPr>
          <p:nvPr>
            <p:ph type="body" sz="quarter" idx="3"/>
          </p:nvPr>
        </p:nvSpPr>
        <p:spPr/>
        <p:txBody>
          <a:bodyPr>
            <a:normAutofit fontScale="92500" lnSpcReduction="20000"/>
          </a:bodyPr>
          <a:lstStyle/>
          <a:p>
            <a:endParaRPr lang="en-US" b="1" dirty="0" smtClean="0"/>
          </a:p>
          <a:p>
            <a:r>
              <a:rPr lang="en-US" b="1" dirty="0" smtClean="0"/>
              <a:t>New Survey Process</a:t>
            </a: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6" name="Content Placeholder 5"/>
          <p:cNvSpPr>
            <a:spLocks noGrp="1"/>
          </p:cNvSpPr>
          <p:nvPr>
            <p:ph sz="quarter" idx="4"/>
          </p:nvPr>
        </p:nvSpPr>
        <p:spPr/>
        <p:txBody>
          <a:bodyPr/>
          <a:lstStyle/>
          <a:p>
            <a:pPr marL="285750" indent="-285750">
              <a:buClr>
                <a:schemeClr val="tx1"/>
              </a:buClr>
            </a:pPr>
            <a:r>
              <a:rPr lang="en-US" sz="2000" b="1" dirty="0">
                <a:solidFill>
                  <a:srgbClr val="FF0000"/>
                </a:solidFill>
                <a:latin typeface="+mj-lt"/>
                <a:cs typeface="Times New Roman" panose="02020603050405020304" pitchFamily="18" charset="0"/>
              </a:rPr>
              <a:t>Completed matrix for new admissions over the last 30 days</a:t>
            </a:r>
          </a:p>
          <a:p>
            <a:pPr marL="285750" indent="-285750">
              <a:buClr>
                <a:schemeClr val="tx1"/>
              </a:buClr>
            </a:pPr>
            <a:r>
              <a:rPr lang="en-US" sz="2000" b="1" dirty="0">
                <a:solidFill>
                  <a:schemeClr val="accent1">
                    <a:lumMod val="50000"/>
                  </a:schemeClr>
                </a:solidFill>
                <a:latin typeface="+mj-lt"/>
                <a:cs typeface="Times New Roman" panose="02020603050405020304" pitchFamily="18" charset="0"/>
              </a:rPr>
              <a:t>Facility census number</a:t>
            </a:r>
          </a:p>
          <a:p>
            <a:pPr marL="285750" indent="-285750">
              <a:buClr>
                <a:schemeClr val="tx1"/>
              </a:buClr>
            </a:pPr>
            <a:r>
              <a:rPr lang="en-US" sz="2000" b="1" dirty="0">
                <a:solidFill>
                  <a:schemeClr val="accent1">
                    <a:lumMod val="50000"/>
                  </a:schemeClr>
                </a:solidFill>
                <a:latin typeface="+mj-lt"/>
                <a:cs typeface="Times New Roman" panose="02020603050405020304" pitchFamily="18" charset="0"/>
              </a:rPr>
              <a:t>Alphabetical list of residents</a:t>
            </a:r>
          </a:p>
          <a:p>
            <a:pPr marL="285750" indent="-285750">
              <a:buClr>
                <a:schemeClr val="tx1"/>
              </a:buClr>
            </a:pPr>
            <a:r>
              <a:rPr lang="en-US" sz="2000" b="1" dirty="0">
                <a:solidFill>
                  <a:schemeClr val="accent1">
                    <a:lumMod val="50000"/>
                  </a:schemeClr>
                </a:solidFill>
                <a:latin typeface="+mj-lt"/>
                <a:cs typeface="Times New Roman" panose="02020603050405020304" pitchFamily="18" charset="0"/>
              </a:rPr>
              <a:t>List of residents who smoke and designated smoking </a:t>
            </a:r>
            <a:r>
              <a:rPr lang="en-US" sz="2000" b="1" dirty="0" smtClean="0">
                <a:solidFill>
                  <a:schemeClr val="accent1">
                    <a:lumMod val="50000"/>
                  </a:schemeClr>
                </a:solidFill>
                <a:latin typeface="+mj-lt"/>
                <a:cs typeface="Times New Roman" panose="02020603050405020304" pitchFamily="18" charset="0"/>
              </a:rPr>
              <a:t>times </a:t>
            </a:r>
            <a:r>
              <a:rPr lang="en-US" sz="1400" b="1" dirty="0" smtClean="0">
                <a:solidFill>
                  <a:srgbClr val="FF0000"/>
                </a:solidFill>
                <a:latin typeface="+mj-lt"/>
                <a:cs typeface="Times New Roman" panose="02020603050405020304" pitchFamily="18" charset="0"/>
              </a:rPr>
              <a:t>(1 resident who smokes is required in the sample)</a:t>
            </a:r>
            <a:endParaRPr lang="en-US" sz="1400" b="1" dirty="0">
              <a:solidFill>
                <a:srgbClr val="FF0000"/>
              </a:solidFill>
              <a:latin typeface="+mj-lt"/>
              <a:cs typeface="Times New Roman" panose="02020603050405020304" pitchFamily="18" charset="0"/>
            </a:endParaRP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19</a:t>
            </a:fld>
            <a:endParaRPr lang="en-US" dirty="0"/>
          </a:p>
        </p:txBody>
      </p:sp>
      <p:pic>
        <p:nvPicPr>
          <p:cNvPr id="8" name="Content Placeholder 4" descr="EnglishforScienceandTechnology-Chem - Personal introduc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505200"/>
            <a:ext cx="2895600" cy="2133600"/>
          </a:xfrm>
          <a:prstGeom prst="roundRect">
            <a:avLst>
              <a:gd name="adj" fmla="val 16667"/>
            </a:avLst>
          </a:prstGeom>
          <a:noFill/>
          <a:ln w="44450" cap="flat" cmpd="sng" algn="ctr">
            <a:noFill/>
            <a:prstDash val="soli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1761094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a:bodyPr>
          <a:lstStyle/>
          <a:p>
            <a:pPr algn="ctr"/>
            <a:r>
              <a:rPr lang="en-US" sz="3600" b="1" dirty="0" smtClean="0">
                <a:solidFill>
                  <a:schemeClr val="accent1">
                    <a:lumMod val="50000"/>
                  </a:schemeClr>
                </a:solidFill>
                <a:latin typeface="Arial" pitchFamily="34" charset="0"/>
                <a:cs typeface="Arial" pitchFamily="34" charset="0"/>
              </a:rPr>
              <a:t>Learning Objectives</a:t>
            </a:r>
            <a:endParaRPr lang="en-US" sz="3600" b="1" dirty="0">
              <a:solidFill>
                <a:schemeClr val="accent1">
                  <a:lumMod val="50000"/>
                </a:schemeClr>
              </a:solidFill>
              <a:latin typeface="Arial" pitchFamily="34" charset="0"/>
              <a:cs typeface="Arial" pitchFamily="34" charset="0"/>
            </a:endParaRPr>
          </a:p>
        </p:txBody>
      </p:sp>
      <p:sp>
        <p:nvSpPr>
          <p:cNvPr id="3" name="Content Placeholder 2"/>
          <p:cNvSpPr>
            <a:spLocks noGrp="1"/>
          </p:cNvSpPr>
          <p:nvPr>
            <p:ph idx="1"/>
          </p:nvPr>
        </p:nvSpPr>
        <p:spPr>
          <a:xfrm>
            <a:off x="457200" y="1195139"/>
            <a:ext cx="8229600" cy="5110141"/>
          </a:xfrm>
        </p:spPr>
        <p:txBody>
          <a:bodyPr>
            <a:normAutofit/>
          </a:bodyPr>
          <a:lstStyle/>
          <a:p>
            <a:pPr marL="0" indent="0">
              <a:buNone/>
            </a:pPr>
            <a:r>
              <a:rPr lang="en-US" sz="2600" b="1" dirty="0" smtClean="0"/>
              <a:t>At the end of this presentation, participants will be able to:</a:t>
            </a:r>
          </a:p>
          <a:p>
            <a:pPr lvl="1">
              <a:buClrTx/>
            </a:pPr>
            <a:endParaRPr lang="en-US" sz="2400" b="1" dirty="0" smtClean="0"/>
          </a:p>
          <a:p>
            <a:pPr lvl="1">
              <a:buClrTx/>
            </a:pPr>
            <a:r>
              <a:rPr lang="en-US" sz="2400" b="1" dirty="0" smtClean="0"/>
              <a:t>Verbalize the “WHY” of long-term care (LTC) reform. </a:t>
            </a:r>
          </a:p>
          <a:p>
            <a:pPr lvl="1">
              <a:buClrTx/>
            </a:pPr>
            <a:r>
              <a:rPr lang="en-US" sz="2400" b="1" dirty="0" smtClean="0"/>
              <a:t>List the phased in LTC survey implementation deadlines and their components.</a:t>
            </a:r>
          </a:p>
          <a:p>
            <a:pPr lvl="1">
              <a:buClrTx/>
            </a:pPr>
            <a:r>
              <a:rPr lang="en-US" sz="2400" b="1" dirty="0" smtClean="0"/>
              <a:t>Understand the differences in the new survey process and provide an overview of the new survey process.</a:t>
            </a:r>
          </a:p>
          <a:p>
            <a:pPr lvl="1">
              <a:buClrTx/>
            </a:pPr>
            <a:r>
              <a:rPr lang="en-US" sz="2400" b="1" dirty="0" smtClean="0"/>
              <a:t>Describe the new CMS Emergency Preparedness Rule – effective 11/15/2017.</a:t>
            </a:r>
          </a:p>
        </p:txBody>
      </p:sp>
      <p:pic>
        <p:nvPicPr>
          <p:cNvPr id="1026" name="Picture 2" descr="C:\Users\wcaswell\AppData\Local\Microsoft\Windows\Temporary Internet Files\Content.IE5\3SB9UD58\writing_clipa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04878"/>
            <a:ext cx="1343404" cy="101178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25C163F8-FED6-46A7-889C-15B0C64BDAFC}" type="slidenum">
              <a:rPr lang="en-US" smtClean="0"/>
              <a:t>2</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821313"/>
            <a:ext cx="2447925" cy="895350"/>
          </a:xfrm>
          <a:prstGeom prst="rect">
            <a:avLst/>
          </a:prstGeom>
        </p:spPr>
      </p:pic>
    </p:spTree>
    <p:extLst>
      <p:ext uri="{BB962C8B-B14F-4D97-AF65-F5344CB8AC3E}">
        <p14:creationId xmlns:p14="http://schemas.microsoft.com/office/powerpoint/2010/main" val="1087162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ctr"/>
            <a:r>
              <a:rPr lang="en-US" b="1" dirty="0" smtClean="0"/>
              <a:t>Updated Entrance Conference Worksheet</a:t>
            </a:r>
            <a:endParaRPr lang="en-US" dirty="0"/>
          </a:p>
        </p:txBody>
      </p:sp>
      <p:pic>
        <p:nvPicPr>
          <p:cNvPr id="10" name="Content Placeholder 9"/>
          <p:cNvPicPr>
            <a:picLocks noGrp="1" noChangeAspect="1"/>
          </p:cNvPicPr>
          <p:nvPr>
            <p:ph idx="1"/>
          </p:nvPr>
        </p:nvPicPr>
        <p:blipFill>
          <a:blip r:embed="rId2"/>
          <a:stretch>
            <a:fillRect/>
          </a:stretch>
        </p:blipFill>
        <p:spPr>
          <a:xfrm>
            <a:off x="762000" y="1600200"/>
            <a:ext cx="5562600" cy="5029200"/>
          </a:xfrm>
          <a:prstGeom prst="rect">
            <a:avLst/>
          </a:prstGeom>
        </p:spPr>
      </p:pic>
      <p:sp>
        <p:nvSpPr>
          <p:cNvPr id="7" name="Slide Number Placeholder 6"/>
          <p:cNvSpPr>
            <a:spLocks noGrp="1"/>
          </p:cNvSpPr>
          <p:nvPr>
            <p:ph type="sldNum" sz="quarter" idx="12"/>
          </p:nvPr>
        </p:nvSpPr>
        <p:spPr/>
        <p:txBody>
          <a:bodyPr/>
          <a:lstStyle/>
          <a:p>
            <a:fld id="{25C163F8-FED6-46A7-889C-15B0C64BDAFC}" type="slidenum">
              <a:rPr lang="en-US" smtClean="0"/>
              <a:t>20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930988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Updated Matrix for Providers</a:t>
            </a:r>
            <a:endParaRPr lang="en-US" dirty="0"/>
          </a:p>
        </p:txBody>
      </p:sp>
      <p:pic>
        <p:nvPicPr>
          <p:cNvPr id="5" name="Content Placeholder 4"/>
          <p:cNvPicPr>
            <a:picLocks noGrp="1" noChangeAspect="1"/>
          </p:cNvPicPr>
          <p:nvPr>
            <p:ph idx="1"/>
          </p:nvPr>
        </p:nvPicPr>
        <p:blipFill>
          <a:blip r:embed="rId2"/>
          <a:stretch>
            <a:fillRect/>
          </a:stretch>
        </p:blipFill>
        <p:spPr>
          <a:xfrm>
            <a:off x="1445000" y="1219200"/>
            <a:ext cx="6254000" cy="4953000"/>
          </a:xfrm>
          <a:prstGeom prst="rect">
            <a:avLst/>
          </a:prstGeom>
        </p:spPr>
      </p:pic>
      <p:sp>
        <p:nvSpPr>
          <p:cNvPr id="4" name="Slide Number Placeholder 3"/>
          <p:cNvSpPr>
            <a:spLocks noGrp="1"/>
          </p:cNvSpPr>
          <p:nvPr>
            <p:ph type="sldNum" sz="quarter" idx="12"/>
          </p:nvPr>
        </p:nvSpPr>
        <p:spPr/>
        <p:txBody>
          <a:bodyPr/>
          <a:lstStyle/>
          <a:p>
            <a:fld id="{25C163F8-FED6-46A7-889C-15B0C64BDAFC}" type="slidenum">
              <a:rPr lang="en-US" smtClean="0"/>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935714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1">
                    <a:lumMod val="50000"/>
                  </a:schemeClr>
                </a:solidFill>
              </a:rPr>
              <a:t>Initial </a:t>
            </a:r>
            <a:r>
              <a:rPr lang="en-US" b="1" dirty="0">
                <a:solidFill>
                  <a:schemeClr val="accent1">
                    <a:lumMod val="50000"/>
                  </a:schemeClr>
                </a:solidFill>
              </a:rPr>
              <a:t>Entry to Facility</a:t>
            </a:r>
          </a:p>
        </p:txBody>
      </p:sp>
      <p:sp>
        <p:nvSpPr>
          <p:cNvPr id="3" name="Text Placeholder 2"/>
          <p:cNvSpPr>
            <a:spLocks noGrp="1"/>
          </p:cNvSpPr>
          <p:nvPr>
            <p:ph type="body" idx="1"/>
          </p:nvPr>
        </p:nvSpPr>
        <p:spPr/>
        <p:txBody>
          <a:bodyPr/>
          <a:lstStyle/>
          <a:p>
            <a:r>
              <a:rPr lang="en-US" b="1" dirty="0"/>
              <a:t>Traditional</a:t>
            </a:r>
            <a:endParaRPr lang="en-US" b="1" dirty="0">
              <a:solidFill>
                <a:schemeClr val="tx1"/>
              </a:solidFill>
              <a:latin typeface="Sylfaen" panose="010A0502050306030303" pitchFamily="18" charset="0"/>
              <a:cs typeface="Times New Roman" panose="02020603050405020304" pitchFamily="18" charset="0"/>
            </a:endParaRPr>
          </a:p>
          <a:p>
            <a:endParaRPr lang="en-US" dirty="0"/>
          </a:p>
        </p:txBody>
      </p:sp>
      <p:sp>
        <p:nvSpPr>
          <p:cNvPr id="4" name="Content Placeholder 3"/>
          <p:cNvSpPr>
            <a:spLocks noGrp="1"/>
          </p:cNvSpPr>
          <p:nvPr>
            <p:ph sz="half" idx="2"/>
          </p:nvPr>
        </p:nvSpPr>
        <p:spPr>
          <a:xfrm>
            <a:off x="474427" y="2258096"/>
            <a:ext cx="3931920" cy="3951288"/>
          </a:xfrm>
        </p:spPr>
        <p:txBody>
          <a:bodyPr/>
          <a:lstStyle/>
          <a:p>
            <a:pPr marL="285750" indent="-285750">
              <a:buClr>
                <a:schemeClr val="tx1"/>
              </a:buClr>
            </a:pPr>
            <a:r>
              <a:rPr lang="en-US" b="1" dirty="0">
                <a:solidFill>
                  <a:schemeClr val="accent1">
                    <a:lumMod val="50000"/>
                  </a:schemeClr>
                </a:solidFill>
                <a:latin typeface="+mj-lt"/>
                <a:cs typeface="Arial" panose="020B0604020202020204" pitchFamily="34" charset="0"/>
              </a:rPr>
              <a:t>Gather information about pre-selected residents and new concerns</a:t>
            </a:r>
          </a:p>
          <a:p>
            <a:pPr marL="285750" indent="-285750">
              <a:buClr>
                <a:schemeClr val="tx1"/>
              </a:buClr>
            </a:pPr>
            <a:r>
              <a:rPr lang="en-US" b="1" dirty="0">
                <a:solidFill>
                  <a:schemeClr val="accent1">
                    <a:lumMod val="50000"/>
                  </a:schemeClr>
                </a:solidFill>
                <a:latin typeface="+mj-lt"/>
                <a:cs typeface="Arial" panose="020B0604020202020204" pitchFamily="34" charset="0"/>
              </a:rPr>
              <a:t>Determine whether pre-selected residents are still appropriate</a:t>
            </a:r>
          </a:p>
          <a:p>
            <a:pPr marL="285750" indent="-285750">
              <a:buClr>
                <a:schemeClr val="tx1"/>
              </a:buClr>
            </a:pPr>
            <a:r>
              <a:rPr lang="en-US" b="1" dirty="0">
                <a:solidFill>
                  <a:srgbClr val="FF0000"/>
                </a:solidFill>
                <a:latin typeface="+mj-lt"/>
                <a:cs typeface="Arial" panose="020B0604020202020204" pitchFamily="34" charset="0"/>
              </a:rPr>
              <a:t>1 – 3 hours on average </a:t>
            </a:r>
          </a:p>
        </p:txBody>
      </p:sp>
      <p:sp>
        <p:nvSpPr>
          <p:cNvPr id="5" name="Text Placeholder 4"/>
          <p:cNvSpPr>
            <a:spLocks noGrp="1"/>
          </p:cNvSpPr>
          <p:nvPr>
            <p:ph type="body" sz="quarter" idx="3"/>
          </p:nvPr>
        </p:nvSpPr>
        <p:spPr>
          <a:xfrm>
            <a:off x="4754880" y="1703991"/>
            <a:ext cx="3931920" cy="639762"/>
          </a:xfrm>
        </p:spPr>
        <p:txBody>
          <a:bodyPr/>
          <a:lstStyle/>
          <a:p>
            <a:r>
              <a:rPr lang="en-US" b="1" dirty="0">
                <a:solidFill>
                  <a:schemeClr val="accent1">
                    <a:lumMod val="50000"/>
                  </a:schemeClr>
                </a:solidFill>
              </a:rPr>
              <a:t>New S</a:t>
            </a:r>
            <a:r>
              <a:rPr lang="en-US" b="1" dirty="0"/>
              <a:t>urvey Process</a:t>
            </a:r>
            <a:endParaRPr lang="en-US" b="1" dirty="0">
              <a:solidFill>
                <a:schemeClr val="tx1"/>
              </a:solidFill>
              <a:latin typeface="Times New Roman" panose="02020603050405020304" pitchFamily="18" charset="0"/>
              <a:cs typeface="Times New Roman" panose="02020603050405020304" pitchFamily="18" charset="0"/>
            </a:endParaRPr>
          </a:p>
          <a:p>
            <a:endParaRPr lang="en-US" dirty="0"/>
          </a:p>
        </p:txBody>
      </p:sp>
      <p:sp>
        <p:nvSpPr>
          <p:cNvPr id="6" name="Content Placeholder 5"/>
          <p:cNvSpPr>
            <a:spLocks noGrp="1"/>
          </p:cNvSpPr>
          <p:nvPr>
            <p:ph sz="quarter" idx="4"/>
          </p:nvPr>
        </p:nvSpPr>
        <p:spPr>
          <a:xfrm>
            <a:off x="4754880" y="2221997"/>
            <a:ext cx="3931920" cy="3951288"/>
          </a:xfrm>
        </p:spPr>
        <p:txBody>
          <a:bodyPr>
            <a:normAutofit fontScale="77500" lnSpcReduction="20000"/>
          </a:bodyPr>
          <a:lstStyle/>
          <a:p>
            <a:pPr marL="285750" indent="-285750">
              <a:buClr>
                <a:schemeClr val="tx1"/>
              </a:buClr>
            </a:pPr>
            <a:r>
              <a:rPr lang="en-US" b="1" dirty="0">
                <a:solidFill>
                  <a:srgbClr val="FF0000"/>
                </a:solidFill>
                <a:latin typeface="+mj-lt"/>
                <a:cs typeface="Times New Roman" panose="02020603050405020304" pitchFamily="18" charset="0"/>
              </a:rPr>
              <a:t>No formal tour process</a:t>
            </a:r>
          </a:p>
          <a:p>
            <a:pPr marL="285750" indent="-285750">
              <a:buClr>
                <a:schemeClr val="tx1"/>
              </a:buClr>
            </a:pPr>
            <a:r>
              <a:rPr lang="en-US" b="1" dirty="0">
                <a:solidFill>
                  <a:schemeClr val="accent1">
                    <a:lumMod val="50000"/>
                  </a:schemeClr>
                </a:solidFill>
                <a:latin typeface="+mj-lt"/>
                <a:cs typeface="Times New Roman" panose="02020603050405020304" pitchFamily="18" charset="0"/>
              </a:rPr>
              <a:t>Surveyors complete a full observation, interview all interviewable residents, and complete a limited record review for initial pool residents: </a:t>
            </a:r>
          </a:p>
          <a:p>
            <a:pPr marL="742950" lvl="1" indent="-285750">
              <a:buClr>
                <a:schemeClr val="tx1"/>
              </a:buClr>
            </a:pPr>
            <a:r>
              <a:rPr lang="en-US" b="1" dirty="0">
                <a:solidFill>
                  <a:schemeClr val="accent1">
                    <a:lumMod val="50000"/>
                  </a:schemeClr>
                </a:solidFill>
                <a:latin typeface="+mj-lt"/>
                <a:cs typeface="Times New Roman" panose="02020603050405020304" pitchFamily="18" charset="0"/>
              </a:rPr>
              <a:t>Offsite selected residents </a:t>
            </a:r>
          </a:p>
          <a:p>
            <a:pPr marL="742950" lvl="1" indent="-285750">
              <a:buClr>
                <a:schemeClr val="tx1"/>
              </a:buClr>
            </a:pPr>
            <a:r>
              <a:rPr lang="en-US" b="1" dirty="0">
                <a:solidFill>
                  <a:schemeClr val="accent1">
                    <a:lumMod val="50000"/>
                  </a:schemeClr>
                </a:solidFill>
                <a:latin typeface="+mj-lt"/>
                <a:cs typeface="Times New Roman" panose="02020603050405020304" pitchFamily="18" charset="0"/>
              </a:rPr>
              <a:t>New admissions </a:t>
            </a:r>
          </a:p>
          <a:p>
            <a:pPr marL="742950" lvl="1" indent="-285750">
              <a:buClr>
                <a:schemeClr val="tx1"/>
              </a:buClr>
            </a:pPr>
            <a:r>
              <a:rPr lang="en-US" b="1" dirty="0">
                <a:solidFill>
                  <a:schemeClr val="accent1">
                    <a:lumMod val="50000"/>
                  </a:schemeClr>
                </a:solidFill>
                <a:latin typeface="+mj-lt"/>
                <a:cs typeface="Times New Roman" panose="02020603050405020304" pitchFamily="18" charset="0"/>
              </a:rPr>
              <a:t>Vulnerable residents </a:t>
            </a:r>
          </a:p>
          <a:p>
            <a:pPr marL="742950" lvl="1" indent="-285750">
              <a:buClr>
                <a:schemeClr val="tx1"/>
              </a:buClr>
            </a:pPr>
            <a:r>
              <a:rPr lang="en-US" b="1" dirty="0">
                <a:solidFill>
                  <a:schemeClr val="accent1">
                    <a:lumMod val="50000"/>
                  </a:schemeClr>
                </a:solidFill>
                <a:latin typeface="+mj-lt"/>
                <a:cs typeface="Times New Roman" panose="02020603050405020304" pitchFamily="18" charset="0"/>
              </a:rPr>
              <a:t>Identified Concern that doesn’t fall into one of the above subgroups</a:t>
            </a:r>
          </a:p>
          <a:p>
            <a:pPr marL="285750" indent="-285750">
              <a:buClr>
                <a:schemeClr val="tx1"/>
              </a:buClr>
            </a:pPr>
            <a:r>
              <a:rPr lang="en-US" b="1" dirty="0">
                <a:solidFill>
                  <a:srgbClr val="FF0000"/>
                </a:solidFill>
                <a:latin typeface="+mj-lt"/>
                <a:cs typeface="Times New Roman" panose="02020603050405020304" pitchFamily="18" charset="0"/>
              </a:rPr>
              <a:t>8 hours on average </a:t>
            </a:r>
            <a:r>
              <a:rPr lang="en-US" b="1" dirty="0">
                <a:solidFill>
                  <a:schemeClr val="accent1">
                    <a:lumMod val="50000"/>
                  </a:schemeClr>
                </a:solidFill>
                <a:latin typeface="+mj-lt"/>
                <a:cs typeface="Times New Roman" panose="02020603050405020304" pitchFamily="18" charset="0"/>
              </a:rPr>
              <a:t>for interviews, observations, and screening.</a:t>
            </a:r>
          </a:p>
        </p:txBody>
      </p:sp>
      <p:sp>
        <p:nvSpPr>
          <p:cNvPr id="7" name="Slide Number Placeholder 6"/>
          <p:cNvSpPr>
            <a:spLocks noGrp="1"/>
          </p:cNvSpPr>
          <p:nvPr>
            <p:ph type="sldNum" sz="quarter" idx="12"/>
          </p:nvPr>
        </p:nvSpPr>
        <p:spPr/>
        <p:txBody>
          <a:bodyPr/>
          <a:lstStyle/>
          <a:p>
            <a:fld id="{25C163F8-FED6-46A7-889C-15B0C64BDAFC}" type="slidenum">
              <a:rPr lang="en-US" smtClean="0"/>
              <a:t>22</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432" y="6209384"/>
            <a:ext cx="2447925" cy="649941"/>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838200" y="5417296"/>
            <a:ext cx="3342640" cy="1373784"/>
          </a:xfrm>
          <a:prstGeom prst="rect">
            <a:avLst/>
          </a:prstGeom>
          <a:noFill/>
          <a:ln>
            <a:noFill/>
          </a:ln>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7162801" y="383571"/>
            <a:ext cx="1868556" cy="1170591"/>
          </a:xfrm>
          <a:prstGeom prst="rect">
            <a:avLst/>
          </a:prstGeom>
          <a:noFill/>
          <a:ln>
            <a:noFill/>
          </a:ln>
        </p:spPr>
      </p:pic>
    </p:spTree>
    <p:extLst>
      <p:ext uri="{BB962C8B-B14F-4D97-AF65-F5344CB8AC3E}">
        <p14:creationId xmlns:p14="http://schemas.microsoft.com/office/powerpoint/2010/main" val="3411643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Survey Structure</a:t>
            </a:r>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sz="2200" b="1" dirty="0" smtClean="0"/>
              <a:t>Traditional</a:t>
            </a:r>
            <a:endParaRPr lang="en-US" sz="2200" b="1" dirty="0">
              <a:solidFill>
                <a:schemeClr val="tx1"/>
              </a:solidFill>
              <a:latin typeface="Sylfaen" panose="010A0502050306030303" pitchFamily="18" charset="0"/>
              <a:cs typeface="Times New Roman" panose="02020603050405020304" pitchFamily="18" charset="0"/>
            </a:endParaRPr>
          </a:p>
          <a:p>
            <a:endParaRPr lang="en-US" dirty="0"/>
          </a:p>
        </p:txBody>
      </p:sp>
      <p:sp>
        <p:nvSpPr>
          <p:cNvPr id="4" name="Content Placeholder 3"/>
          <p:cNvSpPr>
            <a:spLocks noGrp="1"/>
          </p:cNvSpPr>
          <p:nvPr>
            <p:ph sz="half" idx="2"/>
          </p:nvPr>
        </p:nvSpPr>
        <p:spPr/>
        <p:txBody>
          <a:bodyPr>
            <a:normAutofit fontScale="85000" lnSpcReduction="20000"/>
          </a:bodyPr>
          <a:lstStyle/>
          <a:p>
            <a:pPr marL="285750" indent="-285750">
              <a:buClr>
                <a:schemeClr val="tx1"/>
              </a:buClr>
            </a:pPr>
            <a:r>
              <a:rPr lang="en-US" b="1" dirty="0">
                <a:solidFill>
                  <a:schemeClr val="accent1">
                    <a:lumMod val="50000"/>
                  </a:schemeClr>
                </a:solidFill>
                <a:latin typeface="+mj-lt"/>
                <a:cs typeface="Arial" panose="020B0604020202020204" pitchFamily="34" charset="0"/>
              </a:rPr>
              <a:t>Resident sample is about 20% of facility census for resident observations, interviews, and record reviews</a:t>
            </a:r>
          </a:p>
          <a:p>
            <a:pPr marL="285750" indent="-285750">
              <a:buClr>
                <a:schemeClr val="tx1"/>
              </a:buClr>
            </a:pPr>
            <a:r>
              <a:rPr lang="en-US" b="1" dirty="0">
                <a:solidFill>
                  <a:srgbClr val="FF0000"/>
                </a:solidFill>
                <a:latin typeface="+mj-lt"/>
                <a:cs typeface="Arial" panose="020B0604020202020204" pitchFamily="34" charset="0"/>
              </a:rPr>
              <a:t>Phase I:</a:t>
            </a:r>
            <a:r>
              <a:rPr lang="en-US" b="1" dirty="0">
                <a:solidFill>
                  <a:schemeClr val="accent1">
                    <a:lumMod val="50000"/>
                  </a:schemeClr>
                </a:solidFill>
                <a:latin typeface="+mj-lt"/>
                <a:cs typeface="Arial" panose="020B0604020202020204" pitchFamily="34" charset="0"/>
              </a:rPr>
              <a:t>  Focused and comprehensive reviews based on QM/QI report and issues identified from offsite information and facility tour</a:t>
            </a:r>
          </a:p>
          <a:p>
            <a:pPr marL="285750" indent="-285750">
              <a:buClr>
                <a:schemeClr val="tx1"/>
              </a:buClr>
            </a:pPr>
            <a:r>
              <a:rPr lang="en-US" b="1" dirty="0">
                <a:solidFill>
                  <a:srgbClr val="FF0000"/>
                </a:solidFill>
                <a:latin typeface="+mj-lt"/>
                <a:cs typeface="Arial" panose="020B0604020202020204" pitchFamily="34" charset="0"/>
              </a:rPr>
              <a:t>Phase II:  </a:t>
            </a:r>
            <a:r>
              <a:rPr lang="en-US" b="1" dirty="0">
                <a:solidFill>
                  <a:schemeClr val="accent1">
                    <a:lumMod val="50000"/>
                  </a:schemeClr>
                </a:solidFill>
                <a:latin typeface="+mj-lt"/>
                <a:cs typeface="Arial" panose="020B0604020202020204" pitchFamily="34" charset="0"/>
              </a:rPr>
              <a:t>Focused record reviews</a:t>
            </a:r>
          </a:p>
          <a:p>
            <a:pPr marL="285750" indent="-285750">
              <a:buClr>
                <a:schemeClr val="tx1"/>
              </a:buClr>
            </a:pPr>
            <a:r>
              <a:rPr lang="en-US" b="1" dirty="0">
                <a:solidFill>
                  <a:schemeClr val="accent1">
                    <a:lumMod val="50000"/>
                  </a:schemeClr>
                </a:solidFill>
                <a:latin typeface="+mj-lt"/>
                <a:cs typeface="Arial" panose="020B0604020202020204" pitchFamily="34" charset="0"/>
              </a:rPr>
              <a:t>Facility and environmental tasks completed during the survey</a:t>
            </a:r>
          </a:p>
        </p:txBody>
      </p:sp>
      <p:sp>
        <p:nvSpPr>
          <p:cNvPr id="5" name="Text Placeholder 4"/>
          <p:cNvSpPr>
            <a:spLocks noGrp="1"/>
          </p:cNvSpPr>
          <p:nvPr>
            <p:ph type="body" sz="quarter" idx="3"/>
          </p:nvPr>
        </p:nvSpPr>
        <p:spPr/>
        <p:txBody>
          <a:bodyPr/>
          <a:lstStyle/>
          <a:p>
            <a:r>
              <a:rPr lang="en-US" b="1" dirty="0">
                <a:solidFill>
                  <a:schemeClr val="accent1">
                    <a:lumMod val="50000"/>
                  </a:schemeClr>
                </a:solidFill>
              </a:rPr>
              <a:t>New S</a:t>
            </a:r>
            <a:r>
              <a:rPr lang="en-US" b="1" dirty="0"/>
              <a:t>urvey Process</a:t>
            </a:r>
            <a:endParaRPr lang="en-US" dirty="0"/>
          </a:p>
        </p:txBody>
      </p:sp>
      <p:sp>
        <p:nvSpPr>
          <p:cNvPr id="6" name="Content Placeholder 5"/>
          <p:cNvSpPr>
            <a:spLocks noGrp="1"/>
          </p:cNvSpPr>
          <p:nvPr>
            <p:ph sz="quarter" idx="4"/>
          </p:nvPr>
        </p:nvSpPr>
        <p:spPr/>
        <p:txBody>
          <a:bodyPr>
            <a:normAutofit fontScale="85000" lnSpcReduction="10000"/>
          </a:bodyPr>
          <a:lstStyle/>
          <a:p>
            <a:pPr marL="285750" indent="-285750">
              <a:buClr>
                <a:schemeClr val="tx1"/>
              </a:buClr>
            </a:pPr>
            <a:r>
              <a:rPr lang="en-US" b="1" dirty="0">
                <a:solidFill>
                  <a:schemeClr val="accent1">
                    <a:lumMod val="50000"/>
                  </a:schemeClr>
                </a:solidFill>
                <a:latin typeface="+mj-lt"/>
                <a:cs typeface="Arial" panose="020B0604020202020204" pitchFamily="34" charset="0"/>
              </a:rPr>
              <a:t>Resident sample size is about 20% of facility census</a:t>
            </a:r>
          </a:p>
          <a:p>
            <a:pPr marL="285750" indent="-285750">
              <a:buClr>
                <a:schemeClr val="tx1"/>
              </a:buClr>
            </a:pPr>
            <a:r>
              <a:rPr lang="en-US" b="1" dirty="0">
                <a:solidFill>
                  <a:schemeClr val="accent1">
                    <a:lumMod val="50000"/>
                  </a:schemeClr>
                </a:solidFill>
                <a:latin typeface="+mj-lt"/>
                <a:cs typeface="Arial" panose="020B0604020202020204" pitchFamily="34" charset="0"/>
              </a:rPr>
              <a:t>Interview, observation and limited record review care areas are provided for the initial pool process; </a:t>
            </a:r>
          </a:p>
          <a:p>
            <a:pPr marL="285750" indent="-285750">
              <a:buClr>
                <a:schemeClr val="tx1"/>
              </a:buClr>
            </a:pPr>
            <a:r>
              <a:rPr lang="en-US" b="1" dirty="0">
                <a:solidFill>
                  <a:schemeClr val="accent1">
                    <a:lumMod val="50000"/>
                  </a:schemeClr>
                </a:solidFill>
                <a:latin typeface="+mj-lt"/>
                <a:cs typeface="Arial" panose="020B0604020202020204" pitchFamily="34" charset="0"/>
              </a:rPr>
              <a:t>Surveyors meet to discuss and select sample, may have more concerns than can be added to the sample; may need to prioritize concerns</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23</a:t>
            </a:fld>
            <a:endParaRPr lang="en-US" dirty="0"/>
          </a:p>
        </p:txBody>
      </p:sp>
      <p:pic>
        <p:nvPicPr>
          <p:cNvPr id="8" name="Picture 7" descr="C:\Users\sothomas\AppData\Local\Microsoft\Windows\Temporary Internet Files\Content.IE5\YQGNDN31\Bigstock48158489ComplianceRulesRegsGuidelines-300x300.jpg[1].jpg"/>
          <p:cNvPicPr/>
          <p:nvPr/>
        </p:nvPicPr>
        <p:blipFill>
          <a:blip r:embed="rId3">
            <a:extLst>
              <a:ext uri="{28A0092B-C50C-407E-A947-70E740481C1C}">
                <a14:useLocalDpi xmlns:a14="http://schemas.microsoft.com/office/drawing/2010/main" val="0"/>
              </a:ext>
            </a:extLst>
          </a:blip>
          <a:srcRect/>
          <a:stretch>
            <a:fillRect/>
          </a:stretch>
        </p:blipFill>
        <p:spPr bwMode="auto">
          <a:xfrm>
            <a:off x="228600" y="788511"/>
            <a:ext cx="1684020" cy="1066800"/>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635" y="5791200"/>
            <a:ext cx="2447925" cy="895350"/>
          </a:xfrm>
          <a:prstGeom prst="rect">
            <a:avLst/>
          </a:prstGeom>
        </p:spPr>
      </p:pic>
    </p:spTree>
    <p:extLst>
      <p:ext uri="{BB962C8B-B14F-4D97-AF65-F5344CB8AC3E}">
        <p14:creationId xmlns:p14="http://schemas.microsoft.com/office/powerpoint/2010/main" val="1256498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Survey Structure</a:t>
            </a:r>
            <a:endParaRPr lang="en-US" dirty="0"/>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Traditional</a:t>
            </a:r>
            <a:endParaRPr lang="en-US" b="1" dirty="0">
              <a:solidFill>
                <a:schemeClr val="tx1"/>
              </a:solidFill>
              <a:latin typeface="Sylfaen" panose="010A0502050306030303" pitchFamily="18" charset="0"/>
              <a:cs typeface="Times New Roman" panose="02020603050405020304" pitchFamily="18" charset="0"/>
            </a:endParaRPr>
          </a:p>
          <a:p>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normAutofit fontScale="92500" lnSpcReduction="20000"/>
          </a:bodyPr>
          <a:lstStyle/>
          <a:p>
            <a:endParaRPr lang="en-US" b="1" dirty="0" smtClean="0">
              <a:solidFill>
                <a:schemeClr val="accent1">
                  <a:lumMod val="50000"/>
                </a:schemeClr>
              </a:solidFill>
            </a:endParaRPr>
          </a:p>
          <a:p>
            <a:r>
              <a:rPr lang="en-US" b="1" dirty="0" smtClean="0">
                <a:solidFill>
                  <a:schemeClr val="accent1">
                    <a:lumMod val="50000"/>
                  </a:schemeClr>
                </a:solidFill>
              </a:rPr>
              <a:t>New </a:t>
            </a:r>
            <a:r>
              <a:rPr lang="en-US" b="1" dirty="0">
                <a:solidFill>
                  <a:schemeClr val="accent1">
                    <a:lumMod val="50000"/>
                  </a:schemeClr>
                </a:solidFill>
              </a:rPr>
              <a:t>S</a:t>
            </a:r>
            <a:r>
              <a:rPr lang="en-US" b="1" dirty="0"/>
              <a:t>urvey Process</a:t>
            </a:r>
            <a:endParaRPr lang="en-US" dirty="0"/>
          </a:p>
          <a:p>
            <a:endParaRPr lang="en-US" dirty="0"/>
          </a:p>
        </p:txBody>
      </p:sp>
      <p:sp>
        <p:nvSpPr>
          <p:cNvPr id="6" name="Content Placeholder 5"/>
          <p:cNvSpPr>
            <a:spLocks noGrp="1"/>
          </p:cNvSpPr>
          <p:nvPr>
            <p:ph sz="quarter" idx="4"/>
          </p:nvPr>
        </p:nvSpPr>
        <p:spPr>
          <a:xfrm>
            <a:off x="4754880" y="2133600"/>
            <a:ext cx="3931920" cy="4256088"/>
          </a:xfrm>
        </p:spPr>
        <p:txBody>
          <a:bodyPr/>
          <a:lstStyle/>
          <a:p>
            <a:pPr marL="285750" indent="-285750">
              <a:buClr>
                <a:schemeClr val="tx1"/>
              </a:buClr>
            </a:pPr>
            <a:r>
              <a:rPr lang="en-US" sz="2000" b="1" dirty="0">
                <a:solidFill>
                  <a:schemeClr val="accent1">
                    <a:lumMod val="50000"/>
                  </a:schemeClr>
                </a:solidFill>
                <a:latin typeface="+mj-lt"/>
                <a:cs typeface="Arial" panose="020B0604020202020204" pitchFamily="34" charset="0"/>
              </a:rPr>
              <a:t>Investigations are then completed during the remainder of the survey for each sample resident using </a:t>
            </a:r>
            <a:r>
              <a:rPr lang="en-US" sz="2000" b="1" dirty="0" smtClean="0">
                <a:solidFill>
                  <a:schemeClr val="accent1">
                    <a:lumMod val="50000"/>
                  </a:schemeClr>
                </a:solidFill>
                <a:latin typeface="+mj-lt"/>
                <a:cs typeface="Arial" panose="020B0604020202020204" pitchFamily="34" charset="0"/>
              </a:rPr>
              <a:t>Critical Element </a:t>
            </a:r>
            <a:r>
              <a:rPr lang="en-US" sz="2000" b="1" dirty="0">
                <a:solidFill>
                  <a:schemeClr val="accent1">
                    <a:lumMod val="50000"/>
                  </a:schemeClr>
                </a:solidFill>
                <a:latin typeface="+mj-lt"/>
                <a:cs typeface="Arial" panose="020B0604020202020204" pitchFamily="34" charset="0"/>
              </a:rPr>
              <a:t>pathways</a:t>
            </a:r>
          </a:p>
          <a:p>
            <a:pPr marL="285750" indent="-285750">
              <a:buClr>
                <a:schemeClr val="tx1"/>
              </a:buClr>
            </a:pPr>
            <a:r>
              <a:rPr lang="en-US" sz="2000" b="1" dirty="0">
                <a:solidFill>
                  <a:schemeClr val="accent1">
                    <a:lumMod val="50000"/>
                  </a:schemeClr>
                </a:solidFill>
                <a:latin typeface="+mj-lt"/>
                <a:cs typeface="Arial" panose="020B0604020202020204" pitchFamily="34" charset="0"/>
              </a:rPr>
              <a:t>Facility tasks and closed record reviews are completed during the survey </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24</a:t>
            </a:fld>
            <a:endParaRPr lang="en-US" dirty="0"/>
          </a:p>
        </p:txBody>
      </p:sp>
      <p:pic>
        <p:nvPicPr>
          <p:cNvPr id="9" name="Content Placeholder 4" descr="C:\Users\joannenoble\AppData\Local\Microsoft\Windows\INetCache\IE\7KZXDUPQ\Nursing_Homes_Seek_Exemptions_From_Health_Law[1].jpg" title="NH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76600"/>
            <a:ext cx="3505199" cy="2756462"/>
          </a:xfrm>
          <a:prstGeom prst="roundRect">
            <a:avLst>
              <a:gd name="adj" fmla="val 16667"/>
            </a:avLst>
          </a:prstGeom>
          <a:noFill/>
          <a:ln w="44450" cap="flat" cmpd="sng" algn="ctr">
            <a:noFill/>
            <a:prstDash val="soli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5715000"/>
            <a:ext cx="2447925" cy="882517"/>
          </a:xfrm>
          <a:prstGeom prst="rect">
            <a:avLst/>
          </a:prstGeom>
        </p:spPr>
      </p:pic>
    </p:spTree>
    <p:extLst>
      <p:ext uri="{BB962C8B-B14F-4D97-AF65-F5344CB8AC3E}">
        <p14:creationId xmlns:p14="http://schemas.microsoft.com/office/powerpoint/2010/main" val="1918874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560070"/>
            <a:ext cx="8241030" cy="963930"/>
          </a:xfrm>
        </p:spPr>
        <p:txBody>
          <a:bodyPr/>
          <a:lstStyle/>
          <a:p>
            <a:pPr algn="ctr"/>
            <a:r>
              <a:rPr lang="en-US" b="1" dirty="0" smtClean="0">
                <a:solidFill>
                  <a:schemeClr val="accent1">
                    <a:lumMod val="50000"/>
                  </a:schemeClr>
                </a:solidFill>
              </a:rPr>
              <a:t>N   New LTC Survey </a:t>
            </a:r>
            <a:r>
              <a:rPr lang="en-US" b="1" dirty="0">
                <a:solidFill>
                  <a:schemeClr val="accent1">
                    <a:lumMod val="50000"/>
                  </a:schemeClr>
                </a:solidFill>
              </a:rPr>
              <a:t>Process</a:t>
            </a:r>
          </a:p>
        </p:txBody>
      </p:sp>
      <p:sp>
        <p:nvSpPr>
          <p:cNvPr id="3" name="Content Placeholder 2"/>
          <p:cNvSpPr>
            <a:spLocks noGrp="1"/>
          </p:cNvSpPr>
          <p:nvPr>
            <p:ph idx="1"/>
          </p:nvPr>
        </p:nvSpPr>
        <p:spPr/>
        <p:txBody>
          <a:bodyPr/>
          <a:lstStyle/>
          <a:p>
            <a:pPr marL="0" indent="0">
              <a:buNone/>
            </a:pPr>
            <a:r>
              <a:rPr lang="en-US" sz="3200" b="1" dirty="0"/>
              <a:t>Inspection Protocol </a:t>
            </a:r>
            <a:r>
              <a:rPr lang="en-US" sz="3200" b="1" dirty="0" smtClean="0"/>
              <a:t>– for the new Survey Process</a:t>
            </a:r>
            <a:r>
              <a:rPr lang="en-US" sz="3200" b="1" dirty="0" smtClean="0">
                <a:latin typeface="+mj-lt"/>
                <a:cs typeface="Times New Roman" panose="02020603050405020304" pitchFamily="18" charset="0"/>
              </a:rPr>
              <a:t>:</a:t>
            </a:r>
            <a:endParaRPr lang="en-US" sz="3200" b="1" dirty="0">
              <a:latin typeface="+mj-lt"/>
              <a:cs typeface="Times New Roman" panose="02020603050405020304" pitchFamily="18" charset="0"/>
            </a:endParaRPr>
          </a:p>
          <a:p>
            <a:pPr marL="0" indent="0">
              <a:buNone/>
            </a:pPr>
            <a:endParaRPr lang="en-US" sz="3600" b="1" dirty="0" smtClean="0">
              <a:latin typeface="+mj-lt"/>
              <a:cs typeface="Times New Roman" panose="02020603050405020304" pitchFamily="18" charset="0"/>
            </a:endParaRPr>
          </a:p>
          <a:p>
            <a:pPr marL="742950" indent="-742950">
              <a:buFont typeface="+mj-lt"/>
              <a:buAutoNum type="arabicPeriod"/>
            </a:pPr>
            <a:r>
              <a:rPr lang="en-US" sz="3200" b="1" dirty="0" smtClean="0">
                <a:latin typeface="+mj-lt"/>
                <a:cs typeface="Times New Roman" panose="02020603050405020304" pitchFamily="18" charset="0"/>
              </a:rPr>
              <a:t>Initial </a:t>
            </a:r>
            <a:r>
              <a:rPr lang="en-US" sz="3200" b="1" dirty="0">
                <a:latin typeface="+mj-lt"/>
                <a:cs typeface="Times New Roman" panose="02020603050405020304" pitchFamily="18" charset="0"/>
              </a:rPr>
              <a:t>pool process</a:t>
            </a:r>
          </a:p>
          <a:p>
            <a:pPr marL="742950" indent="-742950">
              <a:buFont typeface="+mj-lt"/>
              <a:buAutoNum type="arabicPeriod"/>
            </a:pPr>
            <a:r>
              <a:rPr lang="en-US" sz="3200" b="1" dirty="0">
                <a:latin typeface="+mj-lt"/>
                <a:cs typeface="Times New Roman" panose="02020603050405020304" pitchFamily="18" charset="0"/>
              </a:rPr>
              <a:t>Sample Selection</a:t>
            </a:r>
          </a:p>
          <a:p>
            <a:pPr marL="742950" indent="-742950">
              <a:buFont typeface="+mj-lt"/>
              <a:buAutoNum type="arabicPeriod"/>
            </a:pPr>
            <a:r>
              <a:rPr lang="en-US" sz="3200" b="1" dirty="0">
                <a:latin typeface="+mj-lt"/>
                <a:cs typeface="Times New Roman" panose="02020603050405020304" pitchFamily="18" charset="0"/>
              </a:rPr>
              <a:t>Investigation</a:t>
            </a: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25</a:t>
            </a:fld>
            <a:endParaRPr lang="en-US" dirty="0"/>
          </a:p>
        </p:txBody>
      </p:sp>
      <p:pic>
        <p:nvPicPr>
          <p:cNvPr id="5" name="Picture 4"/>
          <p:cNvPicPr>
            <a:picLocks noChangeAspect="1"/>
          </p:cNvPicPr>
          <p:nvPr/>
        </p:nvPicPr>
        <p:blipFill>
          <a:blip r:embed="rId3"/>
          <a:stretch>
            <a:fillRect/>
          </a:stretch>
        </p:blipFill>
        <p:spPr>
          <a:xfrm>
            <a:off x="152401" y="533400"/>
            <a:ext cx="1828799" cy="838200"/>
          </a:xfrm>
          <a:prstGeom prst="rect">
            <a:avLst/>
          </a:prstGeom>
        </p:spPr>
      </p:pic>
      <p:pic>
        <p:nvPicPr>
          <p:cNvPr id="6" name="Picture 5"/>
          <p:cNvPicPr>
            <a:picLocks noChangeAspect="1"/>
          </p:cNvPicPr>
          <p:nvPr/>
        </p:nvPicPr>
        <p:blipFill>
          <a:blip r:embed="rId4"/>
          <a:stretch>
            <a:fillRect/>
          </a:stretch>
        </p:blipFill>
        <p:spPr>
          <a:xfrm>
            <a:off x="5715000" y="2590800"/>
            <a:ext cx="3190875" cy="22764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9560" y="5640622"/>
            <a:ext cx="2447925" cy="895350"/>
          </a:xfrm>
          <a:prstGeom prst="rect">
            <a:avLst/>
          </a:prstGeom>
        </p:spPr>
      </p:pic>
    </p:spTree>
    <p:extLst>
      <p:ext uri="{BB962C8B-B14F-4D97-AF65-F5344CB8AC3E}">
        <p14:creationId xmlns:p14="http://schemas.microsoft.com/office/powerpoint/2010/main" val="18115323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lumMod val="50000"/>
                  </a:schemeClr>
                </a:solidFill>
              </a:rPr>
              <a:t> </a:t>
            </a:r>
            <a:r>
              <a:rPr lang="en-US" b="1" dirty="0" smtClean="0">
                <a:solidFill>
                  <a:schemeClr val="accent1">
                    <a:lumMod val="50000"/>
                  </a:schemeClr>
                </a:solidFill>
              </a:rPr>
              <a:t>   New LTC Survey Process – </a:t>
            </a:r>
            <a:br>
              <a:rPr lang="en-US" b="1" dirty="0" smtClean="0">
                <a:solidFill>
                  <a:schemeClr val="accent1">
                    <a:lumMod val="50000"/>
                  </a:schemeClr>
                </a:solidFill>
              </a:rPr>
            </a:br>
            <a:r>
              <a:rPr lang="en-US" b="1" dirty="0" smtClean="0">
                <a:solidFill>
                  <a:schemeClr val="accent1">
                    <a:lumMod val="50000"/>
                  </a:schemeClr>
                </a:solidFill>
              </a:rPr>
              <a:t>Overview</a:t>
            </a:r>
            <a:endParaRPr lang="en-US" b="1" dirty="0">
              <a:solidFill>
                <a:schemeClr val="accent1">
                  <a:lumMod val="50000"/>
                </a:schemeClr>
              </a:solidFill>
            </a:endParaRPr>
          </a:p>
        </p:txBody>
      </p:sp>
      <p:sp>
        <p:nvSpPr>
          <p:cNvPr id="3" name="Content Placeholder 2"/>
          <p:cNvSpPr>
            <a:spLocks noGrp="1"/>
          </p:cNvSpPr>
          <p:nvPr>
            <p:ph idx="1"/>
          </p:nvPr>
        </p:nvSpPr>
        <p:spPr/>
        <p:txBody>
          <a:bodyPr>
            <a:normAutofit/>
          </a:bodyPr>
          <a:lstStyle/>
          <a:p>
            <a:r>
              <a:rPr lang="en-US" altLang="en-US" sz="2800" b="1" dirty="0">
                <a:latin typeface="+mj-lt"/>
                <a:cs typeface="Times New Roman" panose="02020603050405020304" pitchFamily="18" charset="0"/>
              </a:rPr>
              <a:t>Initial Pool Process </a:t>
            </a:r>
          </a:p>
          <a:p>
            <a:pPr lvl="1"/>
            <a:r>
              <a:rPr lang="en-US" altLang="en-US" sz="2400" b="1" dirty="0">
                <a:latin typeface="+mj-lt"/>
                <a:cs typeface="Times New Roman" panose="02020603050405020304" pitchFamily="18" charset="0"/>
              </a:rPr>
              <a:t>Sample size based on census:</a:t>
            </a:r>
          </a:p>
          <a:p>
            <a:pPr lvl="2"/>
            <a:r>
              <a:rPr lang="en-US" altLang="en-US" sz="2400" b="1" dirty="0">
                <a:latin typeface="+mj-lt"/>
                <a:cs typeface="Times New Roman" panose="02020603050405020304" pitchFamily="18" charset="0"/>
              </a:rPr>
              <a:t>70% offsite selected </a:t>
            </a:r>
          </a:p>
          <a:p>
            <a:pPr lvl="2"/>
            <a:r>
              <a:rPr lang="en-US" altLang="en-US" sz="2400" b="1" dirty="0">
                <a:latin typeface="+mj-lt"/>
                <a:cs typeface="Times New Roman" panose="02020603050405020304" pitchFamily="18" charset="0"/>
              </a:rPr>
              <a:t>30% selected onsite by team: </a:t>
            </a:r>
          </a:p>
          <a:p>
            <a:pPr lvl="3">
              <a:buFont typeface="Courier New" panose="02070309020205020404" pitchFamily="49" charset="0"/>
              <a:buChar char="o"/>
            </a:pPr>
            <a:r>
              <a:rPr lang="en-US" altLang="en-US" sz="2400" b="1" dirty="0">
                <a:latin typeface="+mj-lt"/>
                <a:cs typeface="Times New Roman" panose="02020603050405020304" pitchFamily="18" charset="0"/>
              </a:rPr>
              <a:t>Vulnerable</a:t>
            </a:r>
          </a:p>
          <a:p>
            <a:pPr lvl="3">
              <a:buFont typeface="Courier New" panose="02070309020205020404" pitchFamily="49" charset="0"/>
              <a:buChar char="o"/>
            </a:pPr>
            <a:r>
              <a:rPr lang="en-US" altLang="en-US" sz="2400" b="1" dirty="0">
                <a:latin typeface="+mj-lt"/>
                <a:cs typeface="Times New Roman" panose="02020603050405020304" pitchFamily="18" charset="0"/>
              </a:rPr>
              <a:t>New </a:t>
            </a:r>
            <a:r>
              <a:rPr lang="en-US" altLang="en-US" sz="2400" b="1" dirty="0" smtClean="0">
                <a:latin typeface="+mj-lt"/>
                <a:cs typeface="Times New Roman" panose="02020603050405020304" pitchFamily="18" charset="0"/>
              </a:rPr>
              <a:t>Admissions</a:t>
            </a:r>
            <a:endParaRPr lang="en-US" altLang="en-US" sz="2400" b="1" dirty="0">
              <a:latin typeface="+mj-lt"/>
              <a:cs typeface="Times New Roman" panose="02020603050405020304" pitchFamily="18" charset="0"/>
            </a:endParaRPr>
          </a:p>
          <a:p>
            <a:pPr lvl="3">
              <a:buFont typeface="Courier New" panose="02070309020205020404" pitchFamily="49" charset="0"/>
              <a:buChar char="o"/>
            </a:pPr>
            <a:r>
              <a:rPr lang="en-US" altLang="en-US" sz="2400" b="1" dirty="0">
                <a:latin typeface="+mj-lt"/>
                <a:cs typeface="Times New Roman" panose="02020603050405020304" pitchFamily="18" charset="0"/>
              </a:rPr>
              <a:t>Complaint</a:t>
            </a:r>
          </a:p>
          <a:p>
            <a:pPr lvl="3">
              <a:buFont typeface="Courier New" panose="02070309020205020404" pitchFamily="49" charset="0"/>
              <a:buChar char="o"/>
            </a:pPr>
            <a:r>
              <a:rPr lang="en-US" altLang="en-US" sz="2400" b="1" dirty="0">
                <a:latin typeface="+mj-lt"/>
                <a:cs typeface="Times New Roman" panose="02020603050405020304" pitchFamily="18" charset="0"/>
              </a:rPr>
              <a:t>FRI (Facility Reported Incidents- federal only)</a:t>
            </a:r>
          </a:p>
          <a:p>
            <a:pPr lvl="3">
              <a:buFont typeface="Courier New" panose="02070309020205020404" pitchFamily="49" charset="0"/>
              <a:buChar char="o"/>
            </a:pPr>
            <a:r>
              <a:rPr lang="en-US" altLang="en-US" sz="2400" b="1" dirty="0">
                <a:latin typeface="+mj-lt"/>
                <a:cs typeface="Times New Roman" panose="02020603050405020304" pitchFamily="18" charset="0"/>
              </a:rPr>
              <a:t>Identified concern</a:t>
            </a: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26</a:t>
            </a:fld>
            <a:endParaRPr lang="en-US" dirty="0"/>
          </a:p>
        </p:txBody>
      </p:sp>
      <p:pic>
        <p:nvPicPr>
          <p:cNvPr id="5" name="Picture 4"/>
          <p:cNvPicPr>
            <a:picLocks noChangeAspect="1"/>
          </p:cNvPicPr>
          <p:nvPr/>
        </p:nvPicPr>
        <p:blipFill>
          <a:blip r:embed="rId3"/>
          <a:stretch>
            <a:fillRect/>
          </a:stretch>
        </p:blipFill>
        <p:spPr>
          <a:xfrm>
            <a:off x="6781800" y="1414272"/>
            <a:ext cx="2133601" cy="2895600"/>
          </a:xfrm>
          <a:prstGeom prst="rect">
            <a:avLst/>
          </a:prstGeom>
        </p:spPr>
      </p:pic>
      <p:pic>
        <p:nvPicPr>
          <p:cNvPr id="6" name="Picture 5"/>
          <p:cNvPicPr>
            <a:picLocks noChangeAspect="1"/>
          </p:cNvPicPr>
          <p:nvPr/>
        </p:nvPicPr>
        <p:blipFill>
          <a:blip r:embed="rId4"/>
          <a:stretch>
            <a:fillRect/>
          </a:stretch>
        </p:blipFill>
        <p:spPr>
          <a:xfrm>
            <a:off x="152401" y="533400"/>
            <a:ext cx="1828799" cy="838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875" y="5767578"/>
            <a:ext cx="2447925" cy="895350"/>
          </a:xfrm>
          <a:prstGeom prst="rect">
            <a:avLst/>
          </a:prstGeom>
        </p:spPr>
      </p:pic>
    </p:spTree>
    <p:extLst>
      <p:ext uri="{BB962C8B-B14F-4D97-AF65-F5344CB8AC3E}">
        <p14:creationId xmlns:p14="http://schemas.microsoft.com/office/powerpoint/2010/main" val="20808233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lumMod val="50000"/>
                  </a:schemeClr>
                </a:solidFill>
              </a:rPr>
              <a:t> </a:t>
            </a:r>
            <a:r>
              <a:rPr lang="en-US" b="1" dirty="0" smtClean="0">
                <a:solidFill>
                  <a:schemeClr val="accent1">
                    <a:lumMod val="50000"/>
                  </a:schemeClr>
                </a:solidFill>
              </a:rPr>
              <a:t>   New </a:t>
            </a:r>
            <a:r>
              <a:rPr lang="en-US" b="1" dirty="0">
                <a:solidFill>
                  <a:schemeClr val="accent1">
                    <a:lumMod val="50000"/>
                  </a:schemeClr>
                </a:solidFill>
              </a:rPr>
              <a:t>LTC Survey Process – </a:t>
            </a:r>
            <a:br>
              <a:rPr lang="en-US" b="1" dirty="0">
                <a:solidFill>
                  <a:schemeClr val="accent1">
                    <a:lumMod val="50000"/>
                  </a:schemeClr>
                </a:solidFill>
              </a:rPr>
            </a:br>
            <a:r>
              <a:rPr lang="en-US" b="1" dirty="0" smtClean="0">
                <a:solidFill>
                  <a:schemeClr val="accent1">
                    <a:lumMod val="50000"/>
                  </a:schemeClr>
                </a:solidFill>
              </a:rPr>
              <a:t>Overview, </a:t>
            </a:r>
            <a:r>
              <a:rPr lang="en-US" b="1" dirty="0">
                <a:solidFill>
                  <a:schemeClr val="accent1">
                    <a:lumMod val="50000"/>
                  </a:schemeClr>
                </a:solidFill>
              </a:rPr>
              <a:t>continued</a:t>
            </a:r>
          </a:p>
        </p:txBody>
      </p:sp>
      <p:sp>
        <p:nvSpPr>
          <p:cNvPr id="3" name="Content Placeholder 2"/>
          <p:cNvSpPr>
            <a:spLocks noGrp="1"/>
          </p:cNvSpPr>
          <p:nvPr>
            <p:ph idx="1"/>
          </p:nvPr>
        </p:nvSpPr>
        <p:spPr>
          <a:xfrm>
            <a:off x="457200" y="1981200"/>
            <a:ext cx="8229600" cy="4495800"/>
          </a:xfrm>
        </p:spPr>
        <p:txBody>
          <a:bodyPr/>
          <a:lstStyle/>
          <a:p>
            <a:r>
              <a:rPr lang="en-US" altLang="en-US" sz="2800" b="1" dirty="0" smtClean="0">
                <a:latin typeface="+mj-lt"/>
                <a:cs typeface="Arial" panose="020B0604020202020204" pitchFamily="34" charset="0"/>
              </a:rPr>
              <a:t>Select </a:t>
            </a:r>
            <a:r>
              <a:rPr lang="en-US" altLang="en-US" sz="2800" b="1" dirty="0">
                <a:latin typeface="+mj-lt"/>
                <a:cs typeface="Arial" panose="020B0604020202020204" pitchFamily="34" charset="0"/>
              </a:rPr>
              <a:t>Sample </a:t>
            </a:r>
          </a:p>
          <a:p>
            <a:pPr lvl="1">
              <a:buFont typeface="Wingdings" panose="05000000000000000000" pitchFamily="2" charset="2"/>
              <a:buChar char="§"/>
            </a:pPr>
            <a:r>
              <a:rPr lang="en-US" altLang="en-US" sz="2800" b="1" dirty="0">
                <a:latin typeface="+mj-lt"/>
                <a:cs typeface="Arial" panose="020B0604020202020204" pitchFamily="34" charset="0"/>
              </a:rPr>
              <a:t>Survey team selects sample </a:t>
            </a:r>
          </a:p>
          <a:p>
            <a:r>
              <a:rPr lang="en-US" altLang="en-US" sz="2800" b="1" dirty="0">
                <a:latin typeface="+mj-lt"/>
                <a:cs typeface="Arial" panose="020B0604020202020204" pitchFamily="34" charset="0"/>
              </a:rPr>
              <a:t>Investigations</a:t>
            </a:r>
            <a:r>
              <a:rPr lang="en-US" altLang="en-US" sz="4000" b="1" dirty="0">
                <a:latin typeface="+mj-lt"/>
                <a:cs typeface="Arial" panose="020B0604020202020204" pitchFamily="34" charset="0"/>
              </a:rPr>
              <a:t> </a:t>
            </a:r>
          </a:p>
          <a:p>
            <a:pPr lvl="1">
              <a:buFont typeface="Wingdings" panose="05000000000000000000" pitchFamily="2" charset="2"/>
              <a:buChar char="§"/>
            </a:pPr>
            <a:r>
              <a:rPr lang="en-US" altLang="en-US" sz="2800" b="1" dirty="0">
                <a:latin typeface="+mj-lt"/>
                <a:cs typeface="Arial" panose="020B0604020202020204" pitchFamily="34" charset="0"/>
              </a:rPr>
              <a:t>All concerns for sample residents requiring further investigation </a:t>
            </a:r>
          </a:p>
          <a:p>
            <a:pPr lvl="2">
              <a:buFont typeface="Courier New" panose="02070309020205020404" pitchFamily="49" charset="0"/>
              <a:buChar char="o"/>
            </a:pPr>
            <a:r>
              <a:rPr lang="en-US" altLang="en-US" sz="2800" b="1" dirty="0">
                <a:latin typeface="+mj-lt"/>
                <a:cs typeface="Arial" panose="020B0604020202020204" pitchFamily="34" charset="0"/>
              </a:rPr>
              <a:t>Closed records</a:t>
            </a:r>
          </a:p>
          <a:p>
            <a:pPr lvl="2">
              <a:buFont typeface="Courier New" panose="02070309020205020404" pitchFamily="49" charset="0"/>
              <a:buChar char="o"/>
            </a:pPr>
            <a:r>
              <a:rPr lang="en-US" altLang="en-US" sz="2800" b="1" dirty="0">
                <a:latin typeface="+mj-lt"/>
                <a:cs typeface="Arial" panose="020B0604020202020204" pitchFamily="34" charset="0"/>
              </a:rPr>
              <a:t>Facility tasks</a:t>
            </a:r>
          </a:p>
          <a:p>
            <a:endParaRPr lang="en-US" dirty="0">
              <a:latin typeface="+mj-lt"/>
              <a:cs typeface="Arial" panose="020B0604020202020204" pitchFamily="34" charset="0"/>
            </a:endParaRPr>
          </a:p>
        </p:txBody>
      </p:sp>
      <p:sp>
        <p:nvSpPr>
          <p:cNvPr id="4" name="Slide Number Placeholder 3"/>
          <p:cNvSpPr>
            <a:spLocks noGrp="1"/>
          </p:cNvSpPr>
          <p:nvPr>
            <p:ph type="sldNum" sz="quarter" idx="12"/>
          </p:nvPr>
        </p:nvSpPr>
        <p:spPr/>
        <p:txBody>
          <a:bodyPr/>
          <a:lstStyle/>
          <a:p>
            <a:fld id="{25C163F8-FED6-46A7-889C-15B0C64BDAFC}" type="slidenum">
              <a:rPr lang="en-US" smtClean="0"/>
              <a:t>27</a:t>
            </a:fld>
            <a:endParaRPr lang="en-US" dirty="0"/>
          </a:p>
        </p:txBody>
      </p:sp>
      <p:pic>
        <p:nvPicPr>
          <p:cNvPr id="5" name="Picture 4"/>
          <p:cNvPicPr>
            <a:picLocks noChangeAspect="1"/>
          </p:cNvPicPr>
          <p:nvPr/>
        </p:nvPicPr>
        <p:blipFill>
          <a:blip r:embed="rId3"/>
          <a:stretch>
            <a:fillRect/>
          </a:stretch>
        </p:blipFill>
        <p:spPr>
          <a:xfrm>
            <a:off x="152401" y="533400"/>
            <a:ext cx="1828799" cy="838200"/>
          </a:xfrm>
          <a:prstGeom prst="rect">
            <a:avLst/>
          </a:prstGeom>
        </p:spPr>
      </p:pic>
      <p:pic>
        <p:nvPicPr>
          <p:cNvPr id="6" name="Picture 4" descr="in01111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4497" y="1995487"/>
            <a:ext cx="13033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652" y="5581650"/>
            <a:ext cx="2447925" cy="895350"/>
          </a:xfrm>
          <a:prstGeom prst="rect">
            <a:avLst/>
          </a:prstGeom>
        </p:spPr>
      </p:pic>
    </p:spTree>
    <p:extLst>
      <p:ext uri="{BB962C8B-B14F-4D97-AF65-F5344CB8AC3E}">
        <p14:creationId xmlns:p14="http://schemas.microsoft.com/office/powerpoint/2010/main" val="27043468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accent1">
                    <a:lumMod val="50000"/>
                  </a:schemeClr>
                </a:solidFill>
              </a:rPr>
              <a:t>   New LTC Survey </a:t>
            </a:r>
            <a:r>
              <a:rPr lang="en-US" b="1" dirty="0">
                <a:solidFill>
                  <a:schemeClr val="accent1">
                    <a:lumMod val="50000"/>
                  </a:schemeClr>
                </a:solidFill>
              </a:rPr>
              <a:t>Process – </a:t>
            </a:r>
            <a:br>
              <a:rPr lang="en-US" b="1" dirty="0">
                <a:solidFill>
                  <a:schemeClr val="accent1">
                    <a:lumMod val="50000"/>
                  </a:schemeClr>
                </a:solidFill>
              </a:rPr>
            </a:br>
            <a:r>
              <a:rPr lang="en-US" b="1" dirty="0">
                <a:solidFill>
                  <a:schemeClr val="accent1">
                    <a:lumMod val="50000"/>
                  </a:schemeClr>
                </a:solidFill>
              </a:rPr>
              <a:t>Overview, continued</a:t>
            </a:r>
            <a:endParaRPr lang="en-US" dirty="0">
              <a:solidFill>
                <a:schemeClr val="accent1">
                  <a:lumMod val="50000"/>
                </a:schemeClr>
              </a:solidFill>
            </a:endParaRPr>
          </a:p>
        </p:txBody>
      </p:sp>
      <p:sp>
        <p:nvSpPr>
          <p:cNvPr id="3" name="Content Placeholder 2"/>
          <p:cNvSpPr>
            <a:spLocks noGrp="1"/>
          </p:cNvSpPr>
          <p:nvPr>
            <p:ph idx="1"/>
          </p:nvPr>
        </p:nvSpPr>
        <p:spPr/>
        <p:txBody>
          <a:bodyPr/>
          <a:lstStyle/>
          <a:p>
            <a:r>
              <a:rPr lang="en-US" b="1" dirty="0"/>
              <a:t>Dining – First Full </a:t>
            </a:r>
            <a:r>
              <a:rPr lang="en-US" b="1" dirty="0" smtClean="0"/>
              <a:t>Meal</a:t>
            </a:r>
          </a:p>
          <a:p>
            <a:endParaRPr lang="en-US" dirty="0"/>
          </a:p>
          <a:p>
            <a:r>
              <a:rPr lang="en-US" altLang="en-US" sz="2800" b="1" dirty="0" smtClean="0">
                <a:latin typeface="Arial" panose="020B0604020202020204" pitchFamily="34" charset="0"/>
                <a:cs typeface="Arial" panose="020B0604020202020204" pitchFamily="34" charset="0"/>
              </a:rPr>
              <a:t>Surveyors will:</a:t>
            </a:r>
            <a:endParaRPr lang="en-US" altLang="en-US" sz="2800" b="1"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altLang="en-US" sz="2800" b="1" dirty="0">
                <a:latin typeface="Arial" panose="020B0604020202020204" pitchFamily="34" charset="0"/>
                <a:cs typeface="Arial" panose="020B0604020202020204" pitchFamily="34" charset="0"/>
              </a:rPr>
              <a:t>Cover all dining rooms and room trays</a:t>
            </a:r>
          </a:p>
          <a:p>
            <a:pPr lvl="1">
              <a:buFont typeface="Wingdings" panose="05000000000000000000" pitchFamily="2" charset="2"/>
              <a:buChar char="§"/>
            </a:pPr>
            <a:r>
              <a:rPr lang="en-US" altLang="en-US" sz="2800" b="1" dirty="0">
                <a:latin typeface="Arial" panose="020B0604020202020204" pitchFamily="34" charset="0"/>
                <a:cs typeface="Arial" panose="020B0604020202020204" pitchFamily="34" charset="0"/>
              </a:rPr>
              <a:t>Observe enough to adequately identify concerns</a:t>
            </a:r>
          </a:p>
          <a:p>
            <a:pPr lvl="1">
              <a:buFont typeface="Wingdings" panose="05000000000000000000" pitchFamily="2" charset="2"/>
              <a:buChar char="§"/>
            </a:pPr>
            <a:r>
              <a:rPr lang="en-US" altLang="en-US" sz="2800" b="1" dirty="0" smtClean="0">
                <a:latin typeface="Arial" panose="020B0604020202020204" pitchFamily="34" charset="0"/>
                <a:cs typeface="Arial" panose="020B0604020202020204" pitchFamily="34" charset="0"/>
              </a:rPr>
              <a:t>If </a:t>
            </a:r>
            <a:r>
              <a:rPr lang="en-US" altLang="en-US" sz="2800" b="1" dirty="0">
                <a:latin typeface="Arial" panose="020B0604020202020204" pitchFamily="34" charset="0"/>
                <a:cs typeface="Arial" panose="020B0604020202020204" pitchFamily="34" charset="0"/>
              </a:rPr>
              <a:t>concerns identified, observe another meal</a:t>
            </a: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28</a:t>
            </a:fld>
            <a:endParaRPr lang="en-US" dirty="0"/>
          </a:p>
        </p:txBody>
      </p:sp>
      <p:pic>
        <p:nvPicPr>
          <p:cNvPr id="5" name="Picture 4"/>
          <p:cNvPicPr>
            <a:picLocks noChangeAspect="1"/>
          </p:cNvPicPr>
          <p:nvPr/>
        </p:nvPicPr>
        <p:blipFill>
          <a:blip r:embed="rId2"/>
          <a:stretch>
            <a:fillRect/>
          </a:stretch>
        </p:blipFill>
        <p:spPr>
          <a:xfrm>
            <a:off x="152401" y="533400"/>
            <a:ext cx="1828799" cy="838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608817"/>
            <a:ext cx="2447925" cy="89535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52401" y="5029200"/>
            <a:ext cx="2733040" cy="1584960"/>
          </a:xfrm>
          <a:prstGeom prst="rect">
            <a:avLst/>
          </a:prstGeom>
          <a:noFill/>
          <a:ln>
            <a:noFill/>
          </a:ln>
        </p:spPr>
      </p:pic>
    </p:spTree>
    <p:extLst>
      <p:ext uri="{BB962C8B-B14F-4D97-AF65-F5344CB8AC3E}">
        <p14:creationId xmlns:p14="http://schemas.microsoft.com/office/powerpoint/2010/main" val="3644026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accent1">
                    <a:lumMod val="50000"/>
                  </a:schemeClr>
                </a:solidFill>
              </a:rPr>
              <a:t> New </a:t>
            </a:r>
            <a:r>
              <a:rPr lang="en-US" b="1" dirty="0">
                <a:solidFill>
                  <a:schemeClr val="accent1">
                    <a:lumMod val="50000"/>
                  </a:schemeClr>
                </a:solidFill>
              </a:rPr>
              <a:t>LTC Survey </a:t>
            </a:r>
            <a:r>
              <a:rPr lang="en-US" b="1" dirty="0" smtClean="0">
                <a:solidFill>
                  <a:schemeClr val="accent1">
                    <a:lumMod val="50000"/>
                  </a:schemeClr>
                </a:solidFill>
              </a:rPr>
              <a:t>Process</a:t>
            </a:r>
            <a:br>
              <a:rPr lang="en-US" b="1" dirty="0" smtClean="0">
                <a:solidFill>
                  <a:schemeClr val="accent1">
                    <a:lumMod val="50000"/>
                  </a:schemeClr>
                </a:solidFill>
              </a:rPr>
            </a:br>
            <a:r>
              <a:rPr lang="en-US" b="1" dirty="0" smtClean="0">
                <a:solidFill>
                  <a:schemeClr val="accent1">
                    <a:lumMod val="50000"/>
                  </a:schemeClr>
                </a:solidFill>
              </a:rPr>
              <a:t>Overview</a:t>
            </a:r>
            <a:r>
              <a:rPr lang="en-US" b="1" dirty="0">
                <a:solidFill>
                  <a:schemeClr val="accent1">
                    <a:lumMod val="50000"/>
                  </a:schemeClr>
                </a:solidFill>
              </a:rPr>
              <a:t>, continued</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a:t>Sample Selection – Unnecessary Medication </a:t>
            </a:r>
            <a:r>
              <a:rPr lang="en-US" sz="2800" b="1" dirty="0" smtClean="0"/>
              <a:t>Review</a:t>
            </a:r>
            <a:endParaRPr lang="en-US" sz="2800" b="1" dirty="0"/>
          </a:p>
          <a:p>
            <a:endParaRPr lang="en-US" altLang="en-US" dirty="0" smtClean="0">
              <a:latin typeface="Times New Roman" panose="02020603050405020304" pitchFamily="18" charset="0"/>
              <a:cs typeface="Times New Roman" panose="02020603050405020304" pitchFamily="18" charset="0"/>
            </a:endParaRPr>
          </a:p>
          <a:p>
            <a:r>
              <a:rPr lang="en-US" altLang="en-US" b="1" dirty="0" smtClean="0">
                <a:latin typeface="Arial" panose="020B0604020202020204" pitchFamily="34" charset="0"/>
                <a:cs typeface="Arial" panose="020B0604020202020204" pitchFamily="34" charset="0"/>
              </a:rPr>
              <a:t>The system </a:t>
            </a:r>
            <a:r>
              <a:rPr lang="en-US" altLang="en-US" b="1" dirty="0">
                <a:latin typeface="Arial" panose="020B0604020202020204" pitchFamily="34" charset="0"/>
                <a:cs typeface="Arial" panose="020B0604020202020204" pitchFamily="34" charset="0"/>
              </a:rPr>
              <a:t>selects five residents for full medication review</a:t>
            </a:r>
          </a:p>
          <a:p>
            <a:pPr lvl="1"/>
            <a:r>
              <a:rPr lang="en-US" altLang="en-US" b="1" dirty="0">
                <a:latin typeface="Arial" panose="020B0604020202020204" pitchFamily="34" charset="0"/>
                <a:cs typeface="Arial" panose="020B0604020202020204" pitchFamily="34" charset="0"/>
              </a:rPr>
              <a:t>Based on observation, interview, record review, and MDS</a:t>
            </a:r>
          </a:p>
          <a:p>
            <a:pPr lvl="1"/>
            <a:r>
              <a:rPr lang="en-US" altLang="en-US" b="1" dirty="0" smtClean="0">
                <a:latin typeface="Arial" panose="020B0604020202020204" pitchFamily="34" charset="0"/>
                <a:cs typeface="Arial" panose="020B0604020202020204" pitchFamily="34" charset="0"/>
              </a:rPr>
              <a:t>Includes a broad </a:t>
            </a:r>
            <a:r>
              <a:rPr lang="en-US" altLang="en-US" b="1" dirty="0">
                <a:latin typeface="Arial" panose="020B0604020202020204" pitchFamily="34" charset="0"/>
                <a:cs typeface="Arial" panose="020B0604020202020204" pitchFamily="34" charset="0"/>
              </a:rPr>
              <a:t>range of high-risk medications and adverse </a:t>
            </a:r>
            <a:r>
              <a:rPr lang="en-US" altLang="en-US" b="1" dirty="0" smtClean="0">
                <a:latin typeface="Arial" panose="020B0604020202020204" pitchFamily="34" charset="0"/>
                <a:cs typeface="Arial" panose="020B0604020202020204" pitchFamily="34" charset="0"/>
              </a:rPr>
              <a:t>consequences</a:t>
            </a:r>
          </a:p>
          <a:p>
            <a:endParaRPr lang="en-US" altLang="en-US" sz="2800" b="1" dirty="0" smtClean="0">
              <a:latin typeface="Arial" panose="020B0604020202020204" pitchFamily="34" charset="0"/>
              <a:cs typeface="Arial" panose="020B0604020202020204" pitchFamily="34" charset="0"/>
            </a:endParaRPr>
          </a:p>
          <a:p>
            <a:r>
              <a:rPr lang="en-US" altLang="en-US" sz="2800" b="1" dirty="0" smtClean="0">
                <a:latin typeface="Arial" panose="020B0604020202020204" pitchFamily="34" charset="0"/>
                <a:cs typeface="Arial" panose="020B0604020202020204" pitchFamily="34" charset="0"/>
              </a:rPr>
              <a:t>Residents </a:t>
            </a:r>
            <a:r>
              <a:rPr lang="en-US" altLang="en-US" sz="2800" b="1" dirty="0">
                <a:latin typeface="Arial" panose="020B0604020202020204" pitchFamily="34" charset="0"/>
                <a:cs typeface="Arial" panose="020B0604020202020204" pitchFamily="34" charset="0"/>
              </a:rPr>
              <a:t>may or may not be in </a:t>
            </a:r>
            <a:r>
              <a:rPr lang="en-US" altLang="en-US" sz="2800" b="1" dirty="0" smtClean="0">
                <a:latin typeface="Arial" panose="020B0604020202020204" pitchFamily="34" charset="0"/>
                <a:cs typeface="Arial" panose="020B0604020202020204" pitchFamily="34" charset="0"/>
              </a:rPr>
              <a:t>the sample</a:t>
            </a:r>
            <a:endParaRPr lang="en-US" altLang="en-US" sz="28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29</a:t>
            </a:fld>
            <a:endParaRPr lang="en-US" dirty="0"/>
          </a:p>
        </p:txBody>
      </p:sp>
      <p:pic>
        <p:nvPicPr>
          <p:cNvPr id="5" name="Picture 4"/>
          <p:cNvPicPr>
            <a:picLocks noChangeAspect="1"/>
          </p:cNvPicPr>
          <p:nvPr/>
        </p:nvPicPr>
        <p:blipFill>
          <a:blip r:embed="rId3"/>
          <a:stretch>
            <a:fillRect/>
          </a:stretch>
        </p:blipFill>
        <p:spPr>
          <a:xfrm>
            <a:off x="152401" y="533400"/>
            <a:ext cx="1828799" cy="838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411781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The “Why” of  LTC Reform</a:t>
            </a:r>
            <a:endParaRPr lang="en-US" sz="3600" b="1" dirty="0"/>
          </a:p>
        </p:txBody>
      </p:sp>
      <p:sp>
        <p:nvSpPr>
          <p:cNvPr id="3" name="Content Placeholder 2"/>
          <p:cNvSpPr>
            <a:spLocks noGrp="1"/>
          </p:cNvSpPr>
          <p:nvPr>
            <p:ph idx="1"/>
          </p:nvPr>
        </p:nvSpPr>
        <p:spPr/>
        <p:txBody>
          <a:bodyPr>
            <a:normAutofit/>
          </a:bodyPr>
          <a:lstStyle/>
          <a:p>
            <a:pPr marL="0" indent="0">
              <a:buNone/>
            </a:pPr>
            <a:r>
              <a:rPr lang="en-US" b="1" dirty="0"/>
              <a:t>The revised regulations contain important consumer protections that were not included in the previous regulations</a:t>
            </a:r>
            <a:endParaRPr lang="en-US" dirty="0"/>
          </a:p>
          <a:p>
            <a:pPr marL="0" indent="0">
              <a:buNone/>
            </a:pPr>
            <a:r>
              <a:rPr lang="en-US" dirty="0"/>
              <a:t> </a:t>
            </a:r>
          </a:p>
          <a:p>
            <a:pPr marL="0" indent="0">
              <a:buNone/>
            </a:pPr>
            <a:r>
              <a:rPr lang="en-US" dirty="0" smtClean="0"/>
              <a:t>■  </a:t>
            </a:r>
            <a:r>
              <a:rPr lang="en-US" b="1" dirty="0" smtClean="0"/>
              <a:t>Greater </a:t>
            </a:r>
            <a:r>
              <a:rPr lang="en-US" b="1" dirty="0"/>
              <a:t>focus on addressing a resident’s individual needs and preferences</a:t>
            </a:r>
            <a:r>
              <a:rPr lang="en-US" dirty="0"/>
              <a:t>..</a:t>
            </a:r>
          </a:p>
          <a:p>
            <a:endParaRPr lang="en-US" dirty="0"/>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3</a:t>
            </a:fld>
            <a:endParaRPr lang="en-US" dirty="0"/>
          </a:p>
        </p:txBody>
      </p:sp>
      <p:pic>
        <p:nvPicPr>
          <p:cNvPr id="6" name="Picture 5"/>
          <p:cNvPicPr>
            <a:picLocks noChangeAspect="1"/>
          </p:cNvPicPr>
          <p:nvPr/>
        </p:nvPicPr>
        <p:blipFill>
          <a:blip r:embed="rId3"/>
          <a:stretch>
            <a:fillRect/>
          </a:stretch>
        </p:blipFill>
        <p:spPr>
          <a:xfrm>
            <a:off x="2133600" y="4191000"/>
            <a:ext cx="3810000" cy="213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0020311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sz="6000" b="1" dirty="0"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FREQUENTLY </a:t>
            </a:r>
          </a:p>
          <a:p>
            <a:pPr marL="0" indent="0" algn="ctr">
              <a:buNone/>
            </a:pPr>
            <a:r>
              <a:rPr lang="en-US" sz="6000" b="1" dirty="0"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ASKED</a:t>
            </a:r>
          </a:p>
          <a:p>
            <a:pPr marL="0" indent="0" algn="ctr">
              <a:buNone/>
            </a:pPr>
            <a:r>
              <a:rPr lang="en-US" sz="6000" b="1" dirty="0" smtClean="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QUESTIONS</a:t>
            </a:r>
            <a:endParaRPr lang="en-US" b="1"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p:txBody>
          <a:bodyPr/>
          <a:lstStyle/>
          <a:p>
            <a:fld id="{25C163F8-FED6-46A7-889C-15B0C64BDAFC}" type="slidenum">
              <a:rPr lang="en-US" smtClean="0"/>
              <a:t>30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940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Pharmacy Services</a:t>
            </a:r>
            <a:endParaRPr lang="en-US" b="1" dirty="0"/>
          </a:p>
        </p:txBody>
      </p:sp>
      <p:sp>
        <p:nvSpPr>
          <p:cNvPr id="3" name="Text Placeholder 2"/>
          <p:cNvSpPr>
            <a:spLocks noGrp="1"/>
          </p:cNvSpPr>
          <p:nvPr>
            <p:ph type="body" idx="1"/>
          </p:nvPr>
        </p:nvSpPr>
        <p:spPr/>
        <p:txBody>
          <a:bodyPr>
            <a:normAutofit/>
          </a:bodyPr>
          <a:lstStyle/>
          <a:p>
            <a:endParaRPr lang="en-US" b="1" dirty="0"/>
          </a:p>
          <a:p>
            <a:endParaRPr lang="en-US" sz="1200" b="1" dirty="0"/>
          </a:p>
          <a:p>
            <a:endParaRPr lang="en-US" sz="2900" b="1" dirty="0"/>
          </a:p>
        </p:txBody>
      </p:sp>
      <p:sp>
        <p:nvSpPr>
          <p:cNvPr id="4" name="Content Placeholder 3"/>
          <p:cNvSpPr>
            <a:spLocks noGrp="1"/>
          </p:cNvSpPr>
          <p:nvPr>
            <p:ph sz="half" idx="2"/>
          </p:nvPr>
        </p:nvSpPr>
        <p:spPr/>
        <p:txBody>
          <a:bodyPr>
            <a:normAutofit fontScale="77500" lnSpcReduction="20000"/>
          </a:bodyPr>
          <a:lstStyle/>
          <a:p>
            <a:r>
              <a:rPr lang="en-US" b="1" dirty="0" smtClean="0"/>
              <a:t>PRN anti-psychotics (specifically Haloperidol) have become a routine order by Hospice physicians.  The hospice prn order may go unused for 14 days necessitating an in-person evaluation despite the desire  by the physician to have this medication available to assist with potential symptoms of dying (delirium associated with hyperactivity at the end of life and  it’s potent anti-emetic properties.</a:t>
            </a:r>
            <a:endParaRPr lang="en-US" b="1" dirty="0"/>
          </a:p>
        </p:txBody>
      </p:sp>
      <p:sp>
        <p:nvSpPr>
          <p:cNvPr id="5" name="Text Placeholder 4"/>
          <p:cNvSpPr>
            <a:spLocks noGrp="1"/>
          </p:cNvSpPr>
          <p:nvPr>
            <p:ph type="body" sz="quarter" idx="3"/>
          </p:nvPr>
        </p:nvSpPr>
        <p:spPr/>
        <p:txBody>
          <a:bodyPr>
            <a:normAutofit fontScale="85000" lnSpcReduction="10000"/>
          </a:bodyPr>
          <a:lstStyle/>
          <a:p>
            <a:r>
              <a:rPr lang="en-US" b="1" dirty="0"/>
              <a:t>§483.45 Pharmacy </a:t>
            </a:r>
            <a:r>
              <a:rPr lang="en-US" b="1" dirty="0" smtClean="0"/>
              <a:t>Services</a:t>
            </a:r>
          </a:p>
          <a:p>
            <a:r>
              <a:rPr lang="en-US" sz="1800" b="1" dirty="0" smtClean="0"/>
              <a:t>From </a:t>
            </a:r>
            <a:r>
              <a:rPr lang="en-US" sz="1800" b="1" dirty="0"/>
              <a:t>interpretive guidance at F757/F758</a:t>
            </a:r>
          </a:p>
        </p:txBody>
      </p:sp>
      <p:pic>
        <p:nvPicPr>
          <p:cNvPr id="8" name="Content Placeholder 7"/>
          <p:cNvPicPr>
            <a:picLocks noGrp="1" noChangeAspect="1"/>
          </p:cNvPicPr>
          <p:nvPr>
            <p:ph sz="quarter" idx="4"/>
          </p:nvPr>
        </p:nvPicPr>
        <p:blipFill>
          <a:blip r:embed="rId3"/>
          <a:stretch>
            <a:fillRect/>
          </a:stretch>
        </p:blipFill>
        <p:spPr>
          <a:xfrm>
            <a:off x="4754563" y="2219325"/>
            <a:ext cx="4389437" cy="4389437"/>
          </a:xfrm>
          <a:prstGeom prst="rect">
            <a:avLst/>
          </a:prstGeom>
        </p:spPr>
      </p:pic>
      <p:sp>
        <p:nvSpPr>
          <p:cNvPr id="7" name="Slide Number Placeholder 6"/>
          <p:cNvSpPr>
            <a:spLocks noGrp="1"/>
          </p:cNvSpPr>
          <p:nvPr>
            <p:ph type="sldNum" sz="quarter" idx="12"/>
          </p:nvPr>
        </p:nvSpPr>
        <p:spPr/>
        <p:txBody>
          <a:bodyPr/>
          <a:lstStyle/>
          <a:p>
            <a:fld id="{25C163F8-FED6-46A7-889C-15B0C64BDAFC}" type="slidenum">
              <a:rPr lang="en-US" smtClean="0"/>
              <a:t>31</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662" y="5942013"/>
            <a:ext cx="2447925" cy="895350"/>
          </a:xfrm>
          <a:prstGeom prst="rect">
            <a:avLst/>
          </a:prstGeom>
        </p:spPr>
      </p:pic>
      <p:sp>
        <p:nvSpPr>
          <p:cNvPr id="9" name="Text Placeholder 2"/>
          <p:cNvSpPr txBox="1">
            <a:spLocks/>
          </p:cNvSpPr>
          <p:nvPr/>
        </p:nvSpPr>
        <p:spPr>
          <a:xfrm>
            <a:off x="609600" y="1828800"/>
            <a:ext cx="3931920" cy="639762"/>
          </a:xfrm>
          <a:prstGeom prst="rect">
            <a:avLst/>
          </a:prstGeom>
          <a:noFill/>
          <a:ln w="44450" cap="flat" cmpd="sng" algn="ctr">
            <a:noFill/>
            <a:prstDash val="solid"/>
          </a:ln>
          <a:effectLst/>
        </p:spPr>
        <p:txBody>
          <a:bodyPr vert="horz" lIns="91440" tIns="45720" rIns="91440" bIns="45720" rtlCol="0" anchor="ctr">
            <a:normAutofit fontScale="92500" lnSpcReduction="10000"/>
          </a:bodyPr>
          <a:lstStyle>
            <a:lvl1pPr marL="0" indent="0" algn="ctr" defTabSz="914400" rtl="0" eaLnBrk="1" latinLnBrk="0" hangingPunct="1">
              <a:spcBef>
                <a:spcPct val="20000"/>
              </a:spcBef>
              <a:buClr>
                <a:schemeClr val="accent1"/>
              </a:buClr>
              <a:buSzPct val="85000"/>
              <a:buFont typeface="Arial" pitchFamily="34" charset="0"/>
              <a:buNone/>
              <a:defRPr sz="2000" b="0" kern="1200">
                <a:solidFill>
                  <a:schemeClr val="tx2"/>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1"/>
                </a:solidFill>
                <a:latin typeface="+mn-lt"/>
                <a:ea typeface="+mn-ea"/>
                <a:cs typeface="+mn-cs"/>
              </a:defRPr>
            </a:lvl9pPr>
          </a:lstStyle>
          <a:p>
            <a:r>
              <a:rPr lang="en-US" b="1" smtClean="0"/>
              <a:t>PRN anti-psychotics with Hospice Residents?</a:t>
            </a:r>
          </a:p>
          <a:p>
            <a:endParaRPr lang="en-US" dirty="0"/>
          </a:p>
        </p:txBody>
      </p:sp>
    </p:spTree>
    <p:extLst>
      <p:ext uri="{BB962C8B-B14F-4D97-AF65-F5344CB8AC3E}">
        <p14:creationId xmlns:p14="http://schemas.microsoft.com/office/powerpoint/2010/main" val="2960833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Pharmacy </a:t>
            </a:r>
            <a:r>
              <a:rPr lang="en-US" b="1" dirty="0" smtClean="0"/>
              <a:t>Services, cont’d </a:t>
            </a:r>
            <a:endParaRPr lang="en-US" b="1" dirty="0"/>
          </a:p>
        </p:txBody>
      </p:sp>
      <p:sp>
        <p:nvSpPr>
          <p:cNvPr id="3" name="Text Placeholder 2"/>
          <p:cNvSpPr>
            <a:spLocks noGrp="1"/>
          </p:cNvSpPr>
          <p:nvPr>
            <p:ph type="body" idx="1"/>
          </p:nvPr>
        </p:nvSpPr>
        <p:spPr/>
        <p:txBody>
          <a:bodyPr>
            <a:normAutofit fontScale="92500" lnSpcReduction="10000"/>
          </a:bodyPr>
          <a:lstStyle/>
          <a:p>
            <a:r>
              <a:rPr lang="en-US" b="1" dirty="0"/>
              <a:t>PRN anti-psychotics with Hospice </a:t>
            </a:r>
            <a:r>
              <a:rPr lang="en-US" b="1" dirty="0" smtClean="0"/>
              <a:t>Residents?</a:t>
            </a:r>
            <a:endParaRPr lang="en-US" b="1" dirty="0"/>
          </a:p>
          <a:p>
            <a:endParaRPr lang="en-US" dirty="0"/>
          </a:p>
        </p:txBody>
      </p:sp>
      <p:sp>
        <p:nvSpPr>
          <p:cNvPr id="5" name="Text Placeholder 4"/>
          <p:cNvSpPr>
            <a:spLocks noGrp="1"/>
          </p:cNvSpPr>
          <p:nvPr>
            <p:ph type="body" sz="quarter" idx="3"/>
          </p:nvPr>
        </p:nvSpPr>
        <p:spPr>
          <a:xfrm>
            <a:off x="4754880" y="1371600"/>
            <a:ext cx="4084320" cy="685800"/>
          </a:xfrm>
        </p:spPr>
        <p:txBody>
          <a:bodyPr/>
          <a:lstStyle/>
          <a:p>
            <a:r>
              <a:rPr lang="en-US" b="1" dirty="0" smtClean="0">
                <a:solidFill>
                  <a:srgbClr val="FF0000"/>
                </a:solidFill>
              </a:rPr>
              <a:t>CMS Response</a:t>
            </a:r>
            <a:endParaRPr lang="en-US" b="1" dirty="0">
              <a:solidFill>
                <a:srgbClr val="FF0000"/>
              </a:solidFill>
            </a:endParaRPr>
          </a:p>
        </p:txBody>
      </p:sp>
      <p:sp>
        <p:nvSpPr>
          <p:cNvPr id="6" name="Content Placeholder 5"/>
          <p:cNvSpPr>
            <a:spLocks noGrp="1"/>
          </p:cNvSpPr>
          <p:nvPr>
            <p:ph sz="quarter" idx="4"/>
          </p:nvPr>
        </p:nvSpPr>
        <p:spPr>
          <a:xfrm>
            <a:off x="152400" y="7086600"/>
            <a:ext cx="3931920" cy="3951288"/>
          </a:xfrm>
        </p:spPr>
        <p:txBody>
          <a:bodyPr/>
          <a:lstStyle/>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32</a:t>
            </a:fld>
            <a:endParaRPr lang="en-US" dirty="0"/>
          </a:p>
        </p:txBody>
      </p:sp>
      <p:sp>
        <p:nvSpPr>
          <p:cNvPr id="10" name="Content Placeholder 9"/>
          <p:cNvSpPr>
            <a:spLocks noGrp="1"/>
          </p:cNvSpPr>
          <p:nvPr>
            <p:ph sz="half" idx="2"/>
          </p:nvPr>
        </p:nvSpPr>
        <p:spPr>
          <a:xfrm>
            <a:off x="533399" y="2133600"/>
            <a:ext cx="3821927" cy="4408488"/>
          </a:xfrm>
        </p:spPr>
        <p:txBody>
          <a:bodyPr>
            <a:normAutofit/>
          </a:bodyPr>
          <a:lstStyle/>
          <a:p>
            <a:endParaRPr lang="en-US" sz="2000" dirty="0" smtClean="0"/>
          </a:p>
          <a:p>
            <a:r>
              <a:rPr lang="en-US" sz="2000" b="1" dirty="0" smtClean="0"/>
              <a:t>Good Hospice care, honoring resident’s choices and person-centered care, and Hospice clinical best  practices all seem to conflict with this 14 day  limit of PRN orders for anti-psychotic medications for person receiving hospice.  </a:t>
            </a:r>
          </a:p>
          <a:p>
            <a:endParaRPr lang="en-US" sz="2000" b="1" dirty="0"/>
          </a:p>
          <a:p>
            <a:r>
              <a:rPr lang="en-US" sz="2000" b="1" u="sng" dirty="0" smtClean="0"/>
              <a:t>Question</a:t>
            </a:r>
            <a:r>
              <a:rPr lang="en-US" sz="2000" b="1" dirty="0" smtClean="0"/>
              <a:t>: Is there an exception to this rule?</a:t>
            </a:r>
            <a:endParaRPr lang="en-US" sz="2000" b="1" dirty="0"/>
          </a:p>
        </p:txBody>
      </p:sp>
      <p:sp>
        <p:nvSpPr>
          <p:cNvPr id="13" name="Rectangle 12"/>
          <p:cNvSpPr/>
          <p:nvPr/>
        </p:nvSpPr>
        <p:spPr>
          <a:xfrm>
            <a:off x="4604468" y="2133600"/>
            <a:ext cx="4572000" cy="3785652"/>
          </a:xfrm>
          <a:prstGeom prst="rect">
            <a:avLst/>
          </a:prstGeom>
        </p:spPr>
        <p:txBody>
          <a:bodyPr>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We understand our concerns and appreciate the importance of promptly addressing the needs of all residents, especially those residents who receive end of life or hospice care. </a:t>
            </a:r>
            <a:endParaRPr lang="en-US" sz="1600" b="1"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1600" b="1"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smtClean="0">
                <a:latin typeface="Calibri" panose="020F0502020204030204" pitchFamily="34" charset="0"/>
                <a:ea typeface="Calibri" panose="020F0502020204030204" pitchFamily="34" charset="0"/>
                <a:cs typeface="Times New Roman" panose="02020603050405020304" pitchFamily="18" charset="0"/>
              </a:rPr>
              <a:t>There </a:t>
            </a:r>
            <a:r>
              <a:rPr lang="en-US" sz="1600" b="1" dirty="0">
                <a:latin typeface="Calibri" panose="020F0502020204030204" pitchFamily="34" charset="0"/>
                <a:ea typeface="Calibri" panose="020F0502020204030204" pitchFamily="34" charset="0"/>
                <a:cs typeface="Times New Roman" panose="02020603050405020304" pitchFamily="18" charset="0"/>
              </a:rPr>
              <a:t>is no exception to the PRN antipsychotic requirement in the regulations. The intent of this requirement is to address the concern that the use of an anti-psychotic beyond the 14 days without physician evaluation of the resident could be detrimental to the resident.  We are aware that the current Medicare Hospice requirements under 42 CFR 418.54 require updating of the comprehensive assessment every 15 days or more frequently as needed</a:t>
            </a:r>
            <a:endParaRPr lang="en-US" sz="1600" b="1"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593982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t>§</a:t>
            </a:r>
            <a:r>
              <a:rPr lang="en-US" sz="3600" b="1" dirty="0"/>
              <a:t>483.21 Comprehensive Resident Centered Care Plans</a:t>
            </a:r>
            <a:endParaRPr lang="en-US" sz="3600" dirty="0"/>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Question</a:t>
            </a:r>
            <a:endParaRPr lang="en-US" b="1" dirty="0"/>
          </a:p>
          <a:p>
            <a:endParaRPr lang="en-US" dirty="0"/>
          </a:p>
        </p:txBody>
      </p:sp>
      <p:sp>
        <p:nvSpPr>
          <p:cNvPr id="4" name="Content Placeholder 3"/>
          <p:cNvSpPr>
            <a:spLocks noGrp="1"/>
          </p:cNvSpPr>
          <p:nvPr>
            <p:ph sz="half" idx="2"/>
          </p:nvPr>
        </p:nvSpPr>
        <p:spPr/>
        <p:txBody>
          <a:bodyPr/>
          <a:lstStyle/>
          <a:p>
            <a:r>
              <a:rPr lang="en-US" b="1" dirty="0" smtClean="0"/>
              <a:t>How </a:t>
            </a:r>
            <a:r>
              <a:rPr lang="en-US" b="1" dirty="0"/>
              <a:t>can providers meet the 48 hour </a:t>
            </a:r>
            <a:r>
              <a:rPr lang="en-US" b="1" dirty="0" smtClean="0"/>
              <a:t>requirement for the base line care plan on the chart </a:t>
            </a:r>
            <a:r>
              <a:rPr lang="en-US" b="1" dirty="0"/>
              <a:t>if admission occurs on the weekend?</a:t>
            </a:r>
          </a:p>
        </p:txBody>
      </p:sp>
      <p:sp>
        <p:nvSpPr>
          <p:cNvPr id="5" name="Text Placeholder 4"/>
          <p:cNvSpPr>
            <a:spLocks noGrp="1"/>
          </p:cNvSpPr>
          <p:nvPr>
            <p:ph type="body" sz="quarter" idx="3"/>
          </p:nvPr>
        </p:nvSpPr>
        <p:spPr/>
        <p:txBody>
          <a:bodyPr>
            <a:normAutofit fontScale="92500" lnSpcReduction="20000"/>
          </a:bodyPr>
          <a:lstStyle/>
          <a:p>
            <a:endParaRPr lang="en-US" dirty="0" smtClean="0"/>
          </a:p>
          <a:p>
            <a:r>
              <a:rPr lang="en-US" b="1" dirty="0" smtClean="0"/>
              <a:t>Response</a:t>
            </a:r>
            <a:endParaRPr lang="en-US" b="1" dirty="0"/>
          </a:p>
          <a:p>
            <a:endParaRPr lang="en-US" dirty="0"/>
          </a:p>
        </p:txBody>
      </p:sp>
      <p:sp>
        <p:nvSpPr>
          <p:cNvPr id="6" name="Content Placeholder 5"/>
          <p:cNvSpPr>
            <a:spLocks noGrp="1"/>
          </p:cNvSpPr>
          <p:nvPr>
            <p:ph sz="quarter" idx="4"/>
          </p:nvPr>
        </p:nvSpPr>
        <p:spPr/>
        <p:txBody>
          <a:bodyPr>
            <a:normAutofit fontScale="85000" lnSpcReduction="20000"/>
          </a:bodyPr>
          <a:lstStyle/>
          <a:p>
            <a:r>
              <a:rPr lang="en-US" b="1" dirty="0" smtClean="0"/>
              <a:t>The </a:t>
            </a:r>
            <a:r>
              <a:rPr lang="en-US" b="1" dirty="0"/>
              <a:t>regulations do not specify how to create the Baseline Care Plan (BCP); Facilities will have to devise a process that ensures new admissions have their BCP done within the required 48 hours. It may be necessary for BCP to be developed over the course of several </a:t>
            </a:r>
            <a:r>
              <a:rPr lang="en-US" b="1" dirty="0" smtClean="0"/>
              <a:t>shifts</a:t>
            </a:r>
          </a:p>
          <a:p>
            <a:endParaRPr lang="en-US" b="1" dirty="0"/>
          </a:p>
          <a:p>
            <a:r>
              <a:rPr lang="en-US" b="1" dirty="0"/>
              <a:t>E.G., New admission at 11:40 pm on Friday –BCP complete by 11:40 pm on Sunday.</a:t>
            </a:r>
          </a:p>
        </p:txBody>
      </p:sp>
      <p:sp>
        <p:nvSpPr>
          <p:cNvPr id="7" name="Slide Number Placeholder 6"/>
          <p:cNvSpPr>
            <a:spLocks noGrp="1"/>
          </p:cNvSpPr>
          <p:nvPr>
            <p:ph type="sldNum" sz="quarter" idx="12"/>
          </p:nvPr>
        </p:nvSpPr>
        <p:spPr/>
        <p:txBody>
          <a:bodyPr/>
          <a:lstStyle/>
          <a:p>
            <a:fld id="{25C163F8-FED6-46A7-889C-15B0C64BDAFC}" type="slidenum">
              <a:rPr lang="en-US" smtClean="0"/>
              <a:t>33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33" y="5619889"/>
            <a:ext cx="2447925" cy="895350"/>
          </a:xfrm>
          <a:prstGeom prst="rect">
            <a:avLst/>
          </a:prstGeom>
        </p:spPr>
      </p:pic>
    </p:spTree>
    <p:extLst>
      <p:ext uri="{BB962C8B-B14F-4D97-AF65-F5344CB8AC3E}">
        <p14:creationId xmlns:p14="http://schemas.microsoft.com/office/powerpoint/2010/main" val="458706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§483.21 Comprehensive Resident Centered Care Plans</a:t>
            </a:r>
            <a:endParaRPr lang="en-US" dirty="0"/>
          </a:p>
        </p:txBody>
      </p:sp>
      <p:sp>
        <p:nvSpPr>
          <p:cNvPr id="3" name="Text Placeholder 2"/>
          <p:cNvSpPr>
            <a:spLocks noGrp="1"/>
          </p:cNvSpPr>
          <p:nvPr>
            <p:ph type="body" idx="1"/>
          </p:nvPr>
        </p:nvSpPr>
        <p:spPr/>
        <p:txBody>
          <a:bodyPr/>
          <a:lstStyle/>
          <a:p>
            <a:r>
              <a:rPr lang="en-US" b="1" dirty="0" smtClean="0"/>
              <a:t>Question</a:t>
            </a:r>
            <a:endParaRPr lang="en-US" b="1" dirty="0"/>
          </a:p>
        </p:txBody>
      </p:sp>
      <p:sp>
        <p:nvSpPr>
          <p:cNvPr id="4" name="Content Placeholder 3"/>
          <p:cNvSpPr>
            <a:spLocks noGrp="1"/>
          </p:cNvSpPr>
          <p:nvPr>
            <p:ph sz="half" idx="2"/>
          </p:nvPr>
        </p:nvSpPr>
        <p:spPr/>
        <p:txBody>
          <a:bodyPr/>
          <a:lstStyle/>
          <a:p>
            <a:r>
              <a:rPr lang="en-US" b="1" dirty="0"/>
              <a:t>What must be included in the </a:t>
            </a:r>
            <a:r>
              <a:rPr lang="en-US" b="1" dirty="0" smtClean="0"/>
              <a:t>Baseline Care Plan (BCP)?</a:t>
            </a:r>
            <a:endParaRPr lang="en-US" b="1" dirty="0"/>
          </a:p>
        </p:txBody>
      </p:sp>
      <p:sp>
        <p:nvSpPr>
          <p:cNvPr id="5" name="Text Placeholder 4"/>
          <p:cNvSpPr>
            <a:spLocks noGrp="1"/>
          </p:cNvSpPr>
          <p:nvPr>
            <p:ph type="body" sz="quarter" idx="3"/>
          </p:nvPr>
        </p:nvSpPr>
        <p:spPr/>
        <p:txBody>
          <a:bodyPr/>
          <a:lstStyle/>
          <a:p>
            <a:r>
              <a:rPr lang="en-US" b="1" dirty="0" smtClean="0"/>
              <a:t>Response</a:t>
            </a:r>
            <a:endParaRPr lang="en-US" b="1" dirty="0"/>
          </a:p>
        </p:txBody>
      </p:sp>
      <p:sp>
        <p:nvSpPr>
          <p:cNvPr id="6" name="Content Placeholder 5"/>
          <p:cNvSpPr>
            <a:spLocks noGrp="1"/>
          </p:cNvSpPr>
          <p:nvPr>
            <p:ph sz="quarter" idx="4"/>
          </p:nvPr>
        </p:nvSpPr>
        <p:spPr/>
        <p:txBody>
          <a:bodyPr>
            <a:normAutofit fontScale="62500" lnSpcReduction="20000"/>
          </a:bodyPr>
          <a:lstStyle/>
          <a:p>
            <a:r>
              <a:rPr lang="en-US" b="1" dirty="0"/>
              <a:t>483.21(a) states, “…The BCP must—</a:t>
            </a:r>
          </a:p>
          <a:p>
            <a:r>
              <a:rPr lang="en-US" b="1" dirty="0"/>
              <a:t>(ii) Include the minimum healthcare information necessary to properly care for a resident including, but not limited to –</a:t>
            </a:r>
          </a:p>
          <a:p>
            <a:r>
              <a:rPr lang="en-US" b="1" dirty="0"/>
              <a:t>(A) Initial goals based on admission orders</a:t>
            </a:r>
          </a:p>
          <a:p>
            <a:r>
              <a:rPr lang="en-US" b="1" dirty="0"/>
              <a:t>(B) Physician orders</a:t>
            </a:r>
          </a:p>
          <a:p>
            <a:r>
              <a:rPr lang="en-US" b="1" dirty="0"/>
              <a:t>(C) Dietary orders</a:t>
            </a:r>
          </a:p>
          <a:p>
            <a:r>
              <a:rPr lang="en-US" b="1" dirty="0"/>
              <a:t>(D) Therapy services</a:t>
            </a:r>
          </a:p>
          <a:p>
            <a:r>
              <a:rPr lang="en-US" b="1" dirty="0"/>
              <a:t>(E) Social services</a:t>
            </a:r>
          </a:p>
          <a:p>
            <a:r>
              <a:rPr lang="en-US" b="1" dirty="0"/>
              <a:t>(F) PASARR recommendation, if applicable”</a:t>
            </a:r>
          </a:p>
          <a:p>
            <a:r>
              <a:rPr lang="en-US" b="1" dirty="0"/>
              <a:t>It is expected that the admission orders will be used, along with information gathered by the admitting nurse, which will include input from the resident or representative.</a:t>
            </a:r>
          </a:p>
        </p:txBody>
      </p:sp>
      <p:sp>
        <p:nvSpPr>
          <p:cNvPr id="7" name="Slide Number Placeholder 6"/>
          <p:cNvSpPr>
            <a:spLocks noGrp="1"/>
          </p:cNvSpPr>
          <p:nvPr>
            <p:ph type="sldNum" sz="quarter" idx="12"/>
          </p:nvPr>
        </p:nvSpPr>
        <p:spPr/>
        <p:txBody>
          <a:bodyPr/>
          <a:lstStyle/>
          <a:p>
            <a:fld id="{25C163F8-FED6-46A7-889C-15B0C64BDAFC}" type="slidenum">
              <a:rPr lang="en-US" smtClean="0"/>
              <a:t>34</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410200"/>
            <a:ext cx="2447925" cy="895350"/>
          </a:xfrm>
          <a:prstGeom prst="rect">
            <a:avLst/>
          </a:prstGeom>
        </p:spPr>
      </p:pic>
    </p:spTree>
    <p:extLst>
      <p:ext uri="{BB962C8B-B14F-4D97-AF65-F5344CB8AC3E}">
        <p14:creationId xmlns:p14="http://schemas.microsoft.com/office/powerpoint/2010/main" val="4210351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t>§483.21 Comprehensive Resident Centered Care Plans</a:t>
            </a:r>
            <a:endParaRPr lang="en-US" sz="3600" dirty="0"/>
          </a:p>
        </p:txBody>
      </p:sp>
      <p:sp>
        <p:nvSpPr>
          <p:cNvPr id="3" name="Text Placeholder 2"/>
          <p:cNvSpPr>
            <a:spLocks noGrp="1"/>
          </p:cNvSpPr>
          <p:nvPr>
            <p:ph type="body" idx="1"/>
          </p:nvPr>
        </p:nvSpPr>
        <p:spPr>
          <a:xfrm>
            <a:off x="457200" y="1676400"/>
            <a:ext cx="3931920" cy="639762"/>
          </a:xfrm>
        </p:spPr>
        <p:txBody>
          <a:bodyPr>
            <a:normAutofit fontScale="85000" lnSpcReduction="20000"/>
          </a:bodyPr>
          <a:lstStyle/>
          <a:p>
            <a:endParaRPr lang="en-US" b="1" dirty="0" smtClean="0"/>
          </a:p>
          <a:p>
            <a:r>
              <a:rPr lang="en-US" sz="2500" b="1" dirty="0" smtClean="0"/>
              <a:t>Question</a:t>
            </a:r>
          </a:p>
          <a:p>
            <a:endParaRPr lang="en-US" dirty="0"/>
          </a:p>
        </p:txBody>
      </p:sp>
      <p:sp>
        <p:nvSpPr>
          <p:cNvPr id="4" name="Content Placeholder 3"/>
          <p:cNvSpPr>
            <a:spLocks noGrp="1"/>
          </p:cNvSpPr>
          <p:nvPr>
            <p:ph sz="half" idx="2"/>
          </p:nvPr>
        </p:nvSpPr>
        <p:spPr/>
        <p:txBody>
          <a:bodyPr/>
          <a:lstStyle/>
          <a:p>
            <a:r>
              <a:rPr lang="en-US" b="1" dirty="0" smtClean="0"/>
              <a:t>Is </a:t>
            </a:r>
            <a:r>
              <a:rPr lang="en-US" b="1" dirty="0"/>
              <a:t>a verbal summary of the </a:t>
            </a:r>
            <a:r>
              <a:rPr lang="en-US" b="1" dirty="0" smtClean="0"/>
              <a:t>Baseline Care Plan (BCP) </a:t>
            </a:r>
            <a:r>
              <a:rPr lang="en-US" b="1" dirty="0"/>
              <a:t>acceptable?</a:t>
            </a:r>
          </a:p>
        </p:txBody>
      </p:sp>
      <p:sp>
        <p:nvSpPr>
          <p:cNvPr id="5" name="Text Placeholder 4"/>
          <p:cNvSpPr>
            <a:spLocks noGrp="1"/>
          </p:cNvSpPr>
          <p:nvPr>
            <p:ph type="body" sz="quarter" idx="3"/>
          </p:nvPr>
        </p:nvSpPr>
        <p:spPr/>
        <p:txBody>
          <a:bodyPr>
            <a:normAutofit fontScale="92500" lnSpcReduction="20000"/>
          </a:bodyPr>
          <a:lstStyle/>
          <a:p>
            <a:endParaRPr lang="en-US" b="1" dirty="0" smtClean="0"/>
          </a:p>
          <a:p>
            <a:r>
              <a:rPr lang="en-US" b="1" dirty="0" smtClean="0"/>
              <a:t>Response</a:t>
            </a:r>
            <a:endParaRPr lang="en-US" b="1" dirty="0"/>
          </a:p>
          <a:p>
            <a:endParaRPr lang="en-US" dirty="0"/>
          </a:p>
        </p:txBody>
      </p:sp>
      <p:sp>
        <p:nvSpPr>
          <p:cNvPr id="6" name="Content Placeholder 5"/>
          <p:cNvSpPr>
            <a:spLocks noGrp="1"/>
          </p:cNvSpPr>
          <p:nvPr>
            <p:ph sz="quarter" idx="4"/>
          </p:nvPr>
        </p:nvSpPr>
        <p:spPr/>
        <p:txBody>
          <a:bodyPr/>
          <a:lstStyle/>
          <a:p>
            <a:r>
              <a:rPr lang="en-US" b="1" dirty="0" smtClean="0"/>
              <a:t>No.</a:t>
            </a:r>
          </a:p>
          <a:p>
            <a:r>
              <a:rPr lang="en-US" b="1" dirty="0" smtClean="0"/>
              <a:t>The </a:t>
            </a:r>
            <a:r>
              <a:rPr lang="en-US" b="1" dirty="0"/>
              <a:t>guidance at </a:t>
            </a:r>
            <a:r>
              <a:rPr lang="en-US" b="1" dirty="0" smtClean="0"/>
              <a:t>F-655 </a:t>
            </a:r>
            <a:r>
              <a:rPr lang="en-US" b="1" dirty="0"/>
              <a:t>states, “The facility must provide the resident and the representative, if applicable, with a written summary of the baseline care plan…”</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35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494338"/>
            <a:ext cx="2447925" cy="8953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014" y="3886200"/>
            <a:ext cx="2273786" cy="1379538"/>
          </a:xfrm>
          <a:prstGeom prst="rect">
            <a:avLst/>
          </a:prstGeom>
        </p:spPr>
      </p:pic>
    </p:spTree>
    <p:extLst>
      <p:ext uri="{BB962C8B-B14F-4D97-AF65-F5344CB8AC3E}">
        <p14:creationId xmlns:p14="http://schemas.microsoft.com/office/powerpoint/2010/main" val="2501185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483.21 Comprehensive Resident Centered Care Plans</a:t>
            </a:r>
          </a:p>
        </p:txBody>
      </p:sp>
      <p:sp>
        <p:nvSpPr>
          <p:cNvPr id="3" name="Text Placeholder 2"/>
          <p:cNvSpPr>
            <a:spLocks noGrp="1"/>
          </p:cNvSpPr>
          <p:nvPr>
            <p:ph type="body" idx="1"/>
          </p:nvPr>
        </p:nvSpPr>
        <p:spPr/>
        <p:txBody>
          <a:bodyPr/>
          <a:lstStyle/>
          <a:p>
            <a:r>
              <a:rPr lang="en-US" b="1" dirty="0"/>
              <a:t>Question</a:t>
            </a:r>
          </a:p>
        </p:txBody>
      </p:sp>
      <p:sp>
        <p:nvSpPr>
          <p:cNvPr id="4" name="Content Placeholder 3"/>
          <p:cNvSpPr>
            <a:spLocks noGrp="1"/>
          </p:cNvSpPr>
          <p:nvPr>
            <p:ph sz="half" idx="2"/>
          </p:nvPr>
        </p:nvSpPr>
        <p:spPr/>
        <p:txBody>
          <a:bodyPr/>
          <a:lstStyle/>
          <a:p>
            <a:r>
              <a:rPr lang="en-US" b="1" smtClean="0"/>
              <a:t>How long do we have to we have to give the family a written summary baseline care plan? I am  aware the baseline care plan must be made in 48 hours but unclear how much time a written summary of plan to give to family?</a:t>
            </a:r>
            <a:endParaRPr lang="en-US" b="1" dirty="0"/>
          </a:p>
        </p:txBody>
      </p:sp>
      <p:sp>
        <p:nvSpPr>
          <p:cNvPr id="5" name="Text Placeholder 4"/>
          <p:cNvSpPr>
            <a:spLocks noGrp="1"/>
          </p:cNvSpPr>
          <p:nvPr>
            <p:ph type="body" sz="quarter" idx="3"/>
          </p:nvPr>
        </p:nvSpPr>
        <p:spPr/>
        <p:txBody>
          <a:bodyPr>
            <a:normAutofit fontScale="92500" lnSpcReduction="20000"/>
          </a:bodyPr>
          <a:lstStyle/>
          <a:p>
            <a:endParaRPr lang="en-US" b="1" dirty="0" smtClean="0"/>
          </a:p>
          <a:p>
            <a:r>
              <a:rPr lang="en-US" b="1" dirty="0" smtClean="0"/>
              <a:t>Response</a:t>
            </a:r>
            <a:endParaRPr lang="en-US" b="1" dirty="0"/>
          </a:p>
          <a:p>
            <a:endParaRPr lang="en-US" dirty="0"/>
          </a:p>
        </p:txBody>
      </p:sp>
      <p:sp>
        <p:nvSpPr>
          <p:cNvPr id="6" name="Content Placeholder 5"/>
          <p:cNvSpPr>
            <a:spLocks noGrp="1"/>
          </p:cNvSpPr>
          <p:nvPr>
            <p:ph sz="quarter" idx="4"/>
          </p:nvPr>
        </p:nvSpPr>
        <p:spPr/>
        <p:txBody>
          <a:bodyPr>
            <a:normAutofit fontScale="85000" lnSpcReduction="10000"/>
          </a:bodyPr>
          <a:lstStyle/>
          <a:p>
            <a:r>
              <a:rPr lang="en-US" b="1" dirty="0"/>
              <a:t>At F655, the guidance states, “The facility must provide the resident and the representative, if applicable with a written summary of the baseline care </a:t>
            </a:r>
            <a:r>
              <a:rPr lang="en-US" b="1" dirty="0">
                <a:solidFill>
                  <a:srgbClr val="FF0000"/>
                </a:solidFill>
              </a:rPr>
              <a:t>plan by completion of the comprehensive care plan</a:t>
            </a:r>
            <a:r>
              <a:rPr lang="en-US" b="1" dirty="0"/>
              <a:t>.” This means the resident or their representative must be provided a written summary before the completion of the comprehensive care plan.</a:t>
            </a:r>
          </a:p>
        </p:txBody>
      </p:sp>
      <p:sp>
        <p:nvSpPr>
          <p:cNvPr id="7" name="Slide Number Placeholder 6"/>
          <p:cNvSpPr>
            <a:spLocks noGrp="1"/>
          </p:cNvSpPr>
          <p:nvPr>
            <p:ph type="sldNum" sz="quarter" idx="12"/>
          </p:nvPr>
        </p:nvSpPr>
        <p:spPr/>
        <p:txBody>
          <a:bodyPr/>
          <a:lstStyle/>
          <a:p>
            <a:fld id="{25C163F8-FED6-46A7-889C-15B0C64BDAFC}" type="slidenum">
              <a:rPr lang="en-US" smtClean="0"/>
              <a:t>36</a:t>
            </a:fld>
            <a:endParaRPr lang="en-US" dirty="0"/>
          </a:p>
        </p:txBody>
      </p:sp>
    </p:spTree>
    <p:extLst>
      <p:ext uri="{BB962C8B-B14F-4D97-AF65-F5344CB8AC3E}">
        <p14:creationId xmlns:p14="http://schemas.microsoft.com/office/powerpoint/2010/main" val="749473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t>§</a:t>
            </a:r>
            <a:r>
              <a:rPr lang="en-US" sz="3600" b="1" dirty="0"/>
              <a:t>483.75 </a:t>
            </a:r>
            <a:r>
              <a:rPr lang="en-US" sz="3600" b="1" dirty="0" smtClean="0"/>
              <a:t>Quality Assurance &amp; Performance Improvement (QAPI)</a:t>
            </a:r>
            <a:endParaRPr lang="en-US" sz="3600" dirty="0"/>
          </a:p>
        </p:txBody>
      </p:sp>
      <p:sp>
        <p:nvSpPr>
          <p:cNvPr id="3" name="Text Placeholder 2"/>
          <p:cNvSpPr>
            <a:spLocks noGrp="1"/>
          </p:cNvSpPr>
          <p:nvPr>
            <p:ph type="body" idx="1"/>
          </p:nvPr>
        </p:nvSpPr>
        <p:spPr/>
        <p:txBody>
          <a:bodyPr/>
          <a:lstStyle/>
          <a:p>
            <a:r>
              <a:rPr lang="en-US" b="1" dirty="0"/>
              <a:t>Question</a:t>
            </a:r>
          </a:p>
          <a:p>
            <a:endParaRPr lang="en-US" dirty="0"/>
          </a:p>
        </p:txBody>
      </p:sp>
      <p:sp>
        <p:nvSpPr>
          <p:cNvPr id="4" name="Content Placeholder 3"/>
          <p:cNvSpPr>
            <a:spLocks noGrp="1"/>
          </p:cNvSpPr>
          <p:nvPr>
            <p:ph sz="half" idx="2"/>
          </p:nvPr>
        </p:nvSpPr>
        <p:spPr/>
        <p:txBody>
          <a:bodyPr/>
          <a:lstStyle/>
          <a:p>
            <a:r>
              <a:rPr lang="en-US" b="1" dirty="0" smtClean="0"/>
              <a:t>What </a:t>
            </a:r>
            <a:r>
              <a:rPr lang="en-US" b="1" dirty="0"/>
              <a:t>needs to be in place now?</a:t>
            </a:r>
          </a:p>
        </p:txBody>
      </p:sp>
      <p:sp>
        <p:nvSpPr>
          <p:cNvPr id="5" name="Text Placeholder 4"/>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normAutofit fontScale="70000" lnSpcReduction="20000"/>
          </a:bodyPr>
          <a:lstStyle/>
          <a:p>
            <a:r>
              <a:rPr lang="en-US" b="1" dirty="0" smtClean="0"/>
              <a:t>A </a:t>
            </a:r>
            <a:r>
              <a:rPr lang="en-US" b="1" dirty="0"/>
              <a:t>QAA committee which –Is composed of:</a:t>
            </a:r>
          </a:p>
          <a:p>
            <a:pPr lvl="1"/>
            <a:r>
              <a:rPr lang="en-US" b="1" dirty="0"/>
              <a:t>Director of Nurses;</a:t>
            </a:r>
          </a:p>
          <a:p>
            <a:pPr lvl="1"/>
            <a:r>
              <a:rPr lang="en-US" b="1" dirty="0"/>
              <a:t>Medical Director (or designee); and</a:t>
            </a:r>
          </a:p>
          <a:p>
            <a:pPr lvl="1"/>
            <a:r>
              <a:rPr lang="en-US" b="1" dirty="0"/>
              <a:t>3 other staff, one of which must be Administrator, owner, board member or other individual in leadership role.</a:t>
            </a:r>
          </a:p>
          <a:p>
            <a:pPr lvl="1"/>
            <a:r>
              <a:rPr lang="en-US" b="1" dirty="0">
                <a:solidFill>
                  <a:srgbClr val="FF0000"/>
                </a:solidFill>
              </a:rPr>
              <a:t>Infection Control &amp; Prevention Officer -effective 11/28/19</a:t>
            </a:r>
          </a:p>
          <a:p>
            <a:endParaRPr lang="en-US" b="1" dirty="0"/>
          </a:p>
          <a:p>
            <a:r>
              <a:rPr lang="en-US" b="1" dirty="0"/>
              <a:t>Meets at least quarterly and as needed to:</a:t>
            </a:r>
          </a:p>
          <a:p>
            <a:pPr lvl="1"/>
            <a:r>
              <a:rPr lang="en-US" b="1" dirty="0"/>
              <a:t>Identify which QAA activities are necessary, and</a:t>
            </a:r>
          </a:p>
          <a:p>
            <a:pPr lvl="1"/>
            <a:r>
              <a:rPr lang="en-US" b="1" dirty="0"/>
              <a:t>Develop &amp; implement appropriate plans of action to correct identified quality deficiencies.</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37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77" y="5647056"/>
            <a:ext cx="2447925" cy="895350"/>
          </a:xfrm>
          <a:prstGeom prst="rect">
            <a:avLst/>
          </a:prstGeom>
        </p:spPr>
      </p:pic>
      <p:pic>
        <p:nvPicPr>
          <p:cNvPr id="9" name="Picture 8"/>
          <p:cNvPicPr>
            <a:picLocks noChangeAspect="1"/>
          </p:cNvPicPr>
          <p:nvPr/>
        </p:nvPicPr>
        <p:blipFill>
          <a:blip r:embed="rId3"/>
          <a:stretch>
            <a:fillRect/>
          </a:stretch>
        </p:blipFill>
        <p:spPr>
          <a:xfrm>
            <a:off x="730091" y="3429000"/>
            <a:ext cx="3386138" cy="1303656"/>
          </a:xfrm>
          <a:prstGeom prst="rect">
            <a:avLst/>
          </a:prstGeom>
        </p:spPr>
      </p:pic>
    </p:spTree>
    <p:extLst>
      <p:ext uri="{BB962C8B-B14F-4D97-AF65-F5344CB8AC3E}">
        <p14:creationId xmlns:p14="http://schemas.microsoft.com/office/powerpoint/2010/main" val="1017415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§483.75 Quality Assurance &amp; </a:t>
            </a:r>
            <a:r>
              <a:rPr lang="en-US" b="1" dirty="0" smtClean="0"/>
              <a:t>Performance Improvement (QAPI)</a:t>
            </a:r>
            <a:endParaRPr lang="en-US" dirty="0"/>
          </a:p>
        </p:txBody>
      </p:sp>
      <p:sp>
        <p:nvSpPr>
          <p:cNvPr id="3" name="Text Placeholder 2"/>
          <p:cNvSpPr>
            <a:spLocks noGrp="1"/>
          </p:cNvSpPr>
          <p:nvPr>
            <p:ph type="body" idx="1"/>
          </p:nvPr>
        </p:nvSpPr>
        <p:spPr/>
        <p:txBody>
          <a:bodyPr/>
          <a:lstStyle/>
          <a:p>
            <a:r>
              <a:rPr lang="en-US" b="1" dirty="0"/>
              <a:t>Question</a:t>
            </a:r>
          </a:p>
          <a:p>
            <a:endParaRPr lang="en-US" dirty="0"/>
          </a:p>
        </p:txBody>
      </p:sp>
      <p:sp>
        <p:nvSpPr>
          <p:cNvPr id="4" name="Content Placeholder 3"/>
          <p:cNvSpPr>
            <a:spLocks noGrp="1"/>
          </p:cNvSpPr>
          <p:nvPr>
            <p:ph sz="half" idx="2"/>
          </p:nvPr>
        </p:nvSpPr>
        <p:spPr/>
        <p:txBody>
          <a:bodyPr>
            <a:normAutofit/>
          </a:bodyPr>
          <a:lstStyle/>
          <a:p>
            <a:r>
              <a:rPr lang="en-US" b="1" dirty="0"/>
              <a:t>What changes will go into effect on November 28, 2017?</a:t>
            </a:r>
          </a:p>
          <a:p>
            <a:endParaRPr lang="en-US" dirty="0"/>
          </a:p>
        </p:txBody>
      </p:sp>
      <p:sp>
        <p:nvSpPr>
          <p:cNvPr id="5" name="Text Placeholder 4"/>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normAutofit fontScale="92500" lnSpcReduction="20000"/>
          </a:bodyPr>
          <a:lstStyle/>
          <a:p>
            <a:r>
              <a:rPr lang="en-US" dirty="0">
                <a:solidFill>
                  <a:srgbClr val="FF0000"/>
                </a:solidFill>
              </a:rPr>
              <a:t>Present QAPI plan to state or federal surveyors </a:t>
            </a:r>
            <a:r>
              <a:rPr lang="en-US" dirty="0"/>
              <a:t>-</a:t>
            </a:r>
          </a:p>
          <a:p>
            <a:pPr lvl="1"/>
            <a:r>
              <a:rPr lang="en-US" b="1" dirty="0"/>
              <a:t>A QAPI Plan describes the process for conducting QAPI/QAA activities such as identifying and correcting quality deficiencies and opportunities for improvement</a:t>
            </a:r>
          </a:p>
          <a:p>
            <a:pPr lvl="1"/>
            <a:r>
              <a:rPr lang="en-US" b="1" dirty="0"/>
              <a:t>The QAPI plan should be tailored to reflect the specific units, programs, departments, and unique population each facility services</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38</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638800"/>
            <a:ext cx="2447925" cy="895350"/>
          </a:xfrm>
          <a:prstGeom prst="rect">
            <a:avLst/>
          </a:prstGeom>
        </p:spPr>
      </p:pic>
      <p:pic>
        <p:nvPicPr>
          <p:cNvPr id="9" name="Picture 8"/>
          <p:cNvPicPr>
            <a:picLocks noChangeAspect="1"/>
          </p:cNvPicPr>
          <p:nvPr/>
        </p:nvPicPr>
        <p:blipFill>
          <a:blip r:embed="rId3"/>
          <a:stretch>
            <a:fillRect/>
          </a:stretch>
        </p:blipFill>
        <p:spPr>
          <a:xfrm>
            <a:off x="730091" y="3762216"/>
            <a:ext cx="3386138" cy="1303656"/>
          </a:xfrm>
          <a:prstGeom prst="rect">
            <a:avLst/>
          </a:prstGeom>
        </p:spPr>
      </p:pic>
    </p:spTree>
    <p:extLst>
      <p:ext uri="{BB962C8B-B14F-4D97-AF65-F5344CB8AC3E}">
        <p14:creationId xmlns:p14="http://schemas.microsoft.com/office/powerpoint/2010/main" val="1493325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§483.80 Infection Control</a:t>
            </a:r>
            <a:endParaRPr lang="en-US" sz="3600" dirty="0"/>
          </a:p>
        </p:txBody>
      </p:sp>
      <p:sp>
        <p:nvSpPr>
          <p:cNvPr id="3" name="Text Placeholder 2"/>
          <p:cNvSpPr>
            <a:spLocks noGrp="1"/>
          </p:cNvSpPr>
          <p:nvPr>
            <p:ph type="body" idx="1"/>
          </p:nvPr>
        </p:nvSpPr>
        <p:spPr/>
        <p:txBody>
          <a:bodyPr/>
          <a:lstStyle/>
          <a:p>
            <a:r>
              <a:rPr lang="en-US" b="1" dirty="0"/>
              <a:t>Question</a:t>
            </a:r>
          </a:p>
          <a:p>
            <a:endParaRPr lang="en-US" dirty="0"/>
          </a:p>
        </p:txBody>
      </p:sp>
      <p:sp>
        <p:nvSpPr>
          <p:cNvPr id="4" name="Content Placeholder 3"/>
          <p:cNvSpPr>
            <a:spLocks noGrp="1"/>
          </p:cNvSpPr>
          <p:nvPr>
            <p:ph sz="half" idx="2"/>
          </p:nvPr>
        </p:nvSpPr>
        <p:spPr/>
        <p:txBody>
          <a:bodyPr/>
          <a:lstStyle/>
          <a:p>
            <a:r>
              <a:rPr lang="en-US" b="1" dirty="0"/>
              <a:t>Does an Infection </a:t>
            </a:r>
            <a:r>
              <a:rPr lang="en-US" b="1" dirty="0" smtClean="0"/>
              <a:t>Preventionist (</a:t>
            </a:r>
            <a:r>
              <a:rPr lang="en-US" b="1" dirty="0"/>
              <a:t>IP) have to be certified and by what date is this required? </a:t>
            </a:r>
          </a:p>
        </p:txBody>
      </p:sp>
      <p:sp>
        <p:nvSpPr>
          <p:cNvPr id="5" name="Text Placeholder 4"/>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lstStyle/>
          <a:p>
            <a:r>
              <a:rPr lang="en-US" b="1" dirty="0" smtClean="0"/>
              <a:t>The </a:t>
            </a:r>
            <a:r>
              <a:rPr lang="en-US" b="1" dirty="0"/>
              <a:t>role and qualifications of the IP are effective November 28, 2019</a:t>
            </a:r>
          </a:p>
          <a:p>
            <a:r>
              <a:rPr lang="en-US" b="1" dirty="0"/>
              <a:t>•The IP must be qualified by education, training, experience or certification</a:t>
            </a:r>
          </a:p>
          <a:p>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39</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732" y="5715000"/>
            <a:ext cx="2447925" cy="895350"/>
          </a:xfrm>
          <a:prstGeom prst="rect">
            <a:avLst/>
          </a:prstGeom>
        </p:spPr>
      </p:pic>
    </p:spTree>
    <p:extLst>
      <p:ext uri="{BB962C8B-B14F-4D97-AF65-F5344CB8AC3E}">
        <p14:creationId xmlns:p14="http://schemas.microsoft.com/office/powerpoint/2010/main" val="316706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Know Me Form </a:t>
            </a:r>
            <a:r>
              <a:rPr lang="en-US" b="1" dirty="0" smtClean="0"/>
              <a:t/>
            </a:r>
            <a:br>
              <a:rPr lang="en-US" b="1" dirty="0" smtClean="0"/>
            </a:br>
            <a:r>
              <a:rPr lang="en-US" b="1" dirty="0" smtClean="0"/>
              <a:t>Resident </a:t>
            </a:r>
            <a:r>
              <a:rPr lang="en-US" b="1" dirty="0" smtClean="0"/>
              <a:t>Needs &amp; </a:t>
            </a:r>
            <a:r>
              <a:rPr lang="en-US" b="1" dirty="0" smtClean="0"/>
              <a:t>Preferences</a:t>
            </a:r>
            <a:br>
              <a:rPr lang="en-US" b="1" dirty="0" smtClean="0"/>
            </a:br>
            <a:r>
              <a:rPr lang="en-US" sz="1600" b="1" dirty="0" smtClean="0"/>
              <a:t>From:  National Nursing Home Quality Improvement Campaign </a:t>
            </a:r>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4</a:t>
            </a:fld>
            <a:endParaRPr lang="en-US" dirty="0"/>
          </a:p>
        </p:txBody>
      </p:sp>
      <p:pic>
        <p:nvPicPr>
          <p:cNvPr id="6" name="Content Placeholder 4"/>
          <p:cNvPicPr>
            <a:picLocks noGrp="1" noChangeAspect="1"/>
          </p:cNvPicPr>
          <p:nvPr>
            <p:ph idx="1"/>
          </p:nvPr>
        </p:nvPicPr>
        <p:blipFill>
          <a:blip r:embed="rId3"/>
          <a:srcRect t="27331" b="27331"/>
          <a:stretch>
            <a:fillRect/>
          </a:stretch>
        </p:blipFill>
        <p:spPr>
          <a:xfrm>
            <a:off x="1066800" y="2209800"/>
            <a:ext cx="6476999" cy="3962400"/>
          </a:xfrm>
          <a:prstGeom prst="rect">
            <a:avLst/>
          </a:prstGeom>
        </p:spPr>
      </p:pic>
    </p:spTree>
    <p:extLst>
      <p:ext uri="{BB962C8B-B14F-4D97-AF65-F5344CB8AC3E}">
        <p14:creationId xmlns:p14="http://schemas.microsoft.com/office/powerpoint/2010/main" val="3010810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 </a:t>
            </a:r>
            <a:r>
              <a:rPr lang="en-US" b="1" dirty="0" smtClean="0"/>
              <a:t>483.12 </a:t>
            </a:r>
            <a:r>
              <a:rPr lang="en-US" b="1" dirty="0"/>
              <a:t>Freedom from Abuse, Neglect, and Exploitation</a:t>
            </a:r>
          </a:p>
        </p:txBody>
      </p:sp>
      <p:sp>
        <p:nvSpPr>
          <p:cNvPr id="8" name="Text Placeholder 7"/>
          <p:cNvSpPr>
            <a:spLocks noGrp="1"/>
          </p:cNvSpPr>
          <p:nvPr>
            <p:ph type="body" idx="1"/>
          </p:nvPr>
        </p:nvSpPr>
        <p:spPr/>
        <p:txBody>
          <a:bodyPr>
            <a:normAutofit fontScale="92500" lnSpcReduction="20000"/>
          </a:bodyPr>
          <a:lstStyle/>
          <a:p>
            <a:endParaRPr lang="en-US" b="1" dirty="0" smtClean="0"/>
          </a:p>
          <a:p>
            <a:r>
              <a:rPr lang="en-US" b="1" dirty="0" smtClean="0"/>
              <a:t>Question</a:t>
            </a:r>
            <a:endParaRPr lang="en-US" b="1" dirty="0"/>
          </a:p>
          <a:p>
            <a:endParaRPr lang="en-US" dirty="0"/>
          </a:p>
        </p:txBody>
      </p:sp>
      <p:sp>
        <p:nvSpPr>
          <p:cNvPr id="4" name="Content Placeholder 3"/>
          <p:cNvSpPr>
            <a:spLocks noGrp="1"/>
          </p:cNvSpPr>
          <p:nvPr>
            <p:ph sz="half" idx="2"/>
          </p:nvPr>
        </p:nvSpPr>
        <p:spPr/>
        <p:txBody>
          <a:bodyPr>
            <a:normAutofit fontScale="70000" lnSpcReduction="20000"/>
          </a:bodyPr>
          <a:lstStyle/>
          <a:p>
            <a:r>
              <a:rPr lang="en-US" b="1" dirty="0"/>
              <a:t>The scenario: A registered nurse received a disciplinary action on her license related to resident abuse back in 2011. She did whatever was called for to keep her license, and in 2017 she is still licensed, free and clear of any restrictions. </a:t>
            </a:r>
            <a:endParaRPr lang="en-US" b="1" dirty="0" smtClean="0"/>
          </a:p>
          <a:p>
            <a:endParaRPr lang="en-US" b="1" dirty="0"/>
          </a:p>
          <a:p>
            <a:r>
              <a:rPr lang="en-US" b="1" dirty="0" smtClean="0"/>
              <a:t>The </a:t>
            </a:r>
            <a:r>
              <a:rPr lang="en-US" b="1" dirty="0"/>
              <a:t>question: Is the registered nurse banned under the new regulations from working at a nursing home, or does the usage of “in effect” mean that she can because the disciplinary action was back in 2011 and is no longer active? </a:t>
            </a:r>
          </a:p>
        </p:txBody>
      </p:sp>
      <p:sp>
        <p:nvSpPr>
          <p:cNvPr id="9" name="Text Placeholder 8"/>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normAutofit fontScale="70000" lnSpcReduction="20000"/>
          </a:bodyPr>
          <a:lstStyle/>
          <a:p>
            <a:r>
              <a:rPr lang="en-US" b="1" dirty="0"/>
              <a:t>If the disciplinary action is no longer in effect, 483.12(a)(3) (iii) would not prohibit that nurse from working at the facility. Also, the facility would still need to make sure the registered nurse had not “been found guilty of abuse, neglect, exploitation, </a:t>
            </a:r>
            <a:r>
              <a:rPr lang="en-US" b="1" dirty="0" smtClean="0"/>
              <a:t>misappropriation </a:t>
            </a:r>
            <a:r>
              <a:rPr lang="en-US" b="1" dirty="0"/>
              <a:t>of property, or mistreatment by a court of law” or “had a finding entered into the State nurse aide registry concerning abuse, neglect, exploitation, mistreatment of residents or misappropriation of their property” per the requirements of 483.12(a)(3(i) and (ii). </a:t>
            </a:r>
          </a:p>
        </p:txBody>
      </p:sp>
      <p:sp>
        <p:nvSpPr>
          <p:cNvPr id="7" name="Slide Number Placeholder 6"/>
          <p:cNvSpPr>
            <a:spLocks noGrp="1"/>
          </p:cNvSpPr>
          <p:nvPr>
            <p:ph type="sldNum" sz="quarter" idx="12"/>
          </p:nvPr>
        </p:nvSpPr>
        <p:spPr/>
        <p:txBody>
          <a:bodyPr/>
          <a:lstStyle/>
          <a:p>
            <a:fld id="{25C163F8-FED6-46A7-889C-15B0C64BDAFC}" type="slidenum">
              <a:rPr lang="en-US" smtClean="0"/>
              <a:t>40</a:t>
            </a:fld>
            <a:endParaRPr lang="en-US" dirty="0"/>
          </a:p>
        </p:txBody>
      </p:sp>
    </p:spTree>
    <p:extLst>
      <p:ext uri="{BB962C8B-B14F-4D97-AF65-F5344CB8AC3E}">
        <p14:creationId xmlns:p14="http://schemas.microsoft.com/office/powerpoint/2010/main" val="2443190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76" y="556590"/>
            <a:ext cx="8225624" cy="967409"/>
          </a:xfrm>
        </p:spPr>
        <p:txBody>
          <a:bodyPr>
            <a:normAutofit fontScale="90000"/>
          </a:bodyPr>
          <a:lstStyle/>
          <a:p>
            <a:pPr algn="ctr"/>
            <a:r>
              <a:rPr lang="en-US" b="1" dirty="0"/>
              <a:t>§ 483.12 Freedom from Abuse, Neglect, and Exploitation</a:t>
            </a:r>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Question</a:t>
            </a:r>
            <a:endParaRPr lang="en-US" b="1" dirty="0"/>
          </a:p>
          <a:p>
            <a:endParaRPr lang="en-US" dirty="0"/>
          </a:p>
        </p:txBody>
      </p:sp>
      <p:sp>
        <p:nvSpPr>
          <p:cNvPr id="4" name="Content Placeholder 3"/>
          <p:cNvSpPr>
            <a:spLocks noGrp="1"/>
          </p:cNvSpPr>
          <p:nvPr>
            <p:ph sz="half" idx="2"/>
          </p:nvPr>
        </p:nvSpPr>
        <p:spPr/>
        <p:txBody>
          <a:bodyPr/>
          <a:lstStyle/>
          <a:p>
            <a:r>
              <a:rPr lang="en-US" b="1" dirty="0"/>
              <a:t>If a nurse that currently works for a facility has a disciplinary action on her license are we expected to terminate their employment based on the new regulation?</a:t>
            </a:r>
          </a:p>
        </p:txBody>
      </p:sp>
      <p:sp>
        <p:nvSpPr>
          <p:cNvPr id="5" name="Text Placeholder 4"/>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normAutofit fontScale="62500" lnSpcReduction="20000"/>
          </a:bodyPr>
          <a:lstStyle/>
          <a:p>
            <a:r>
              <a:rPr lang="en-US" b="1" dirty="0" smtClean="0"/>
              <a:t>In </a:t>
            </a:r>
            <a:r>
              <a:rPr lang="en-US" b="1" dirty="0"/>
              <a:t>order to meet the Federal requirement at 42 CFR 483.12(a)(3)(iii), a facility must not employ, or otherwise engage individuals, who have a disciplinary action in effect against his/her professional license as a result of a finding of abuse, neglect, exploitation, mistreatment of residents or misappropriation of resident property. If a facility employs a nurse where a probation is in effect on his/her nursing license, as a result of abuse, neglect, exploitation, mistreatment of residents or misappropriation of resident property, then the facility would not be in compliance with Federal requirements. We would encourage you to review the terms of the disciplinary action on the license status to determine this.</a:t>
            </a:r>
          </a:p>
        </p:txBody>
      </p:sp>
      <p:sp>
        <p:nvSpPr>
          <p:cNvPr id="7" name="Slide Number Placeholder 6"/>
          <p:cNvSpPr>
            <a:spLocks noGrp="1"/>
          </p:cNvSpPr>
          <p:nvPr>
            <p:ph type="sldNum" sz="quarter" idx="12"/>
          </p:nvPr>
        </p:nvSpPr>
        <p:spPr/>
        <p:txBody>
          <a:bodyPr/>
          <a:lstStyle/>
          <a:p>
            <a:fld id="{25C163F8-FED6-46A7-889C-15B0C64BDAFC}" type="slidenum">
              <a:rPr lang="en-US" smtClean="0"/>
              <a:t>41</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461870"/>
            <a:ext cx="2447925" cy="895350"/>
          </a:xfrm>
          <a:prstGeom prst="rect">
            <a:avLst/>
          </a:prstGeom>
        </p:spPr>
      </p:pic>
    </p:spTree>
    <p:extLst>
      <p:ext uri="{BB962C8B-B14F-4D97-AF65-F5344CB8AC3E}">
        <p14:creationId xmlns:p14="http://schemas.microsoft.com/office/powerpoint/2010/main" val="656542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533400"/>
            <a:ext cx="8229600" cy="990600"/>
          </a:xfrm>
        </p:spPr>
        <p:txBody>
          <a:bodyPr>
            <a:normAutofit fontScale="90000"/>
          </a:bodyPr>
          <a:lstStyle/>
          <a:p>
            <a:pPr algn="ctr"/>
            <a:r>
              <a:rPr lang="en-US" b="1" dirty="0"/>
              <a:t>§ 483.12 Freedom from Abuse, Neglect, and Exploitation</a:t>
            </a:r>
          </a:p>
        </p:txBody>
      </p:sp>
      <p:sp>
        <p:nvSpPr>
          <p:cNvPr id="9" name="Text Placeholder 8"/>
          <p:cNvSpPr>
            <a:spLocks noGrp="1"/>
          </p:cNvSpPr>
          <p:nvPr>
            <p:ph type="body" idx="1"/>
          </p:nvPr>
        </p:nvSpPr>
        <p:spPr/>
        <p:txBody>
          <a:bodyPr/>
          <a:lstStyle/>
          <a:p>
            <a:r>
              <a:rPr lang="en-US" b="1" dirty="0"/>
              <a:t>Question</a:t>
            </a:r>
          </a:p>
        </p:txBody>
      </p:sp>
      <p:sp>
        <p:nvSpPr>
          <p:cNvPr id="4" name="Content Placeholder 3"/>
          <p:cNvSpPr>
            <a:spLocks noGrp="1"/>
          </p:cNvSpPr>
          <p:nvPr>
            <p:ph sz="half" idx="2"/>
          </p:nvPr>
        </p:nvSpPr>
        <p:spPr/>
        <p:txBody>
          <a:bodyPr>
            <a:normAutofit fontScale="92500"/>
          </a:bodyPr>
          <a:lstStyle/>
          <a:p>
            <a:r>
              <a:rPr lang="en-US" b="1" dirty="0"/>
              <a:t>When the regulation refers to reporting immediately but not later than 2 hours, is this reporting internally or externally? For example, does the agency have to report to the appropriate external agencies not later than 2 hours after the allegation is made? </a:t>
            </a:r>
          </a:p>
        </p:txBody>
      </p:sp>
      <p:sp>
        <p:nvSpPr>
          <p:cNvPr id="10" name="Text Placeholder 9"/>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normAutofit fontScale="92500" lnSpcReduction="10000"/>
          </a:bodyPr>
          <a:lstStyle/>
          <a:p>
            <a:r>
              <a:rPr lang="en-US" b="1" dirty="0" smtClean="0"/>
              <a:t>According to </a:t>
            </a:r>
            <a:r>
              <a:rPr lang="en-US" b="1" dirty="0"/>
              <a:t>42CFR483.12(c)(1</a:t>
            </a:r>
            <a:r>
              <a:rPr lang="en-US" b="1" dirty="0" smtClean="0"/>
              <a:t>),reports must be made </a:t>
            </a:r>
            <a:r>
              <a:rPr lang="en-US" b="1" dirty="0"/>
              <a:t>to the facility’s administrator and to </a:t>
            </a:r>
            <a:r>
              <a:rPr lang="en-US" b="1" dirty="0" smtClean="0"/>
              <a:t>the State Survey Agency and </a:t>
            </a:r>
            <a:r>
              <a:rPr lang="en-US" b="1" dirty="0"/>
              <a:t>adult protective services where state </a:t>
            </a:r>
            <a:r>
              <a:rPr lang="en-US" b="1" dirty="0" smtClean="0"/>
              <a:t>law provides for jurisdiction </a:t>
            </a:r>
            <a:r>
              <a:rPr lang="en-US" b="1" dirty="0"/>
              <a:t>in </a:t>
            </a:r>
            <a:r>
              <a:rPr lang="en-US" b="1" dirty="0" smtClean="0"/>
              <a:t>long-term care </a:t>
            </a:r>
            <a:r>
              <a:rPr lang="en-US" b="1" dirty="0"/>
              <a:t>facilities </a:t>
            </a:r>
            <a:r>
              <a:rPr lang="en-US" b="1" dirty="0" smtClean="0"/>
              <a:t>and to </a:t>
            </a:r>
            <a:r>
              <a:rPr lang="en-US" b="1" dirty="0"/>
              <a:t>other </a:t>
            </a:r>
            <a:r>
              <a:rPr lang="en-US" b="1" dirty="0" smtClean="0"/>
              <a:t>officials in </a:t>
            </a:r>
            <a:r>
              <a:rPr lang="en-US" b="1" dirty="0"/>
              <a:t>accordance with State law. </a:t>
            </a:r>
          </a:p>
        </p:txBody>
      </p:sp>
      <p:sp>
        <p:nvSpPr>
          <p:cNvPr id="7" name="Slide Number Placeholder 6"/>
          <p:cNvSpPr>
            <a:spLocks noGrp="1"/>
          </p:cNvSpPr>
          <p:nvPr>
            <p:ph type="sldNum" sz="quarter" idx="12"/>
          </p:nvPr>
        </p:nvSpPr>
        <p:spPr/>
        <p:txBody>
          <a:bodyPr/>
          <a:lstStyle/>
          <a:p>
            <a:fld id="{25C163F8-FED6-46A7-889C-15B0C64BDAFC}" type="slidenum">
              <a:rPr lang="en-US" smtClean="0"/>
              <a:t>42</a:t>
            </a:fld>
            <a:endParaRPr lang="en-US" dirty="0"/>
          </a:p>
        </p:txBody>
      </p:sp>
    </p:spTree>
    <p:extLst>
      <p:ext uri="{BB962C8B-B14F-4D97-AF65-F5344CB8AC3E}">
        <p14:creationId xmlns:p14="http://schemas.microsoft.com/office/powerpoint/2010/main" val="25514996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 483.12 Freedom from Abuse, Neglect, and Exploitation</a:t>
            </a:r>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Question</a:t>
            </a:r>
            <a:endParaRPr lang="en-US" b="1" dirty="0"/>
          </a:p>
          <a:p>
            <a:endParaRPr lang="en-US" dirty="0"/>
          </a:p>
        </p:txBody>
      </p:sp>
      <p:sp>
        <p:nvSpPr>
          <p:cNvPr id="4" name="Content Placeholder 3"/>
          <p:cNvSpPr>
            <a:spLocks noGrp="1"/>
          </p:cNvSpPr>
          <p:nvPr>
            <p:ph sz="half" idx="2"/>
          </p:nvPr>
        </p:nvSpPr>
        <p:spPr/>
        <p:txBody>
          <a:bodyPr/>
          <a:lstStyle/>
          <a:p>
            <a:r>
              <a:rPr lang="en-US" b="1" dirty="0"/>
              <a:t>Which cases of abuse and neglect need to be reported within 2 hours? Within 24 hours</a:t>
            </a:r>
            <a:r>
              <a:rPr lang="en-US" b="1" dirty="0" smtClean="0"/>
              <a:t>?</a:t>
            </a:r>
          </a:p>
          <a:p>
            <a:pPr marL="0" indent="0">
              <a:buNone/>
            </a:pPr>
            <a:endParaRPr lang="en-US" b="1" dirty="0" smtClean="0"/>
          </a:p>
          <a:p>
            <a:r>
              <a:rPr lang="en-US" b="1" dirty="0"/>
              <a:t>1. </a:t>
            </a:r>
            <a:r>
              <a:rPr lang="en-US" b="1" dirty="0" smtClean="0"/>
              <a:t>If </a:t>
            </a:r>
            <a:r>
              <a:rPr lang="en-US" b="1" dirty="0"/>
              <a:t>there an allegation of abuse</a:t>
            </a:r>
            <a:r>
              <a:rPr lang="en-US" b="1" dirty="0" smtClean="0"/>
              <a:t>?</a:t>
            </a:r>
          </a:p>
          <a:p>
            <a:endParaRPr lang="en-US" b="1" dirty="0"/>
          </a:p>
        </p:txBody>
      </p:sp>
      <p:sp>
        <p:nvSpPr>
          <p:cNvPr id="5" name="Text Placeholder 4"/>
          <p:cNvSpPr>
            <a:spLocks noGrp="1"/>
          </p:cNvSpPr>
          <p:nvPr>
            <p:ph type="body" sz="quarter" idx="3"/>
          </p:nvPr>
        </p:nvSpPr>
        <p:spPr/>
        <p:txBody>
          <a:bodyPr/>
          <a:lstStyle/>
          <a:p>
            <a:r>
              <a:rPr lang="en-US" b="1" dirty="0"/>
              <a:t>Response</a:t>
            </a:r>
          </a:p>
          <a:p>
            <a:endParaRPr lang="en-US" dirty="0"/>
          </a:p>
        </p:txBody>
      </p:sp>
      <p:sp>
        <p:nvSpPr>
          <p:cNvPr id="6" name="Content Placeholder 5"/>
          <p:cNvSpPr>
            <a:spLocks noGrp="1"/>
          </p:cNvSpPr>
          <p:nvPr>
            <p:ph sz="quarter" idx="4"/>
          </p:nvPr>
        </p:nvSpPr>
        <p:spPr/>
        <p:txBody>
          <a:bodyPr/>
          <a:lstStyle/>
          <a:p>
            <a:pPr marL="0" indent="0">
              <a:buNone/>
            </a:pPr>
            <a:r>
              <a:rPr lang="en-US" b="1" dirty="0"/>
              <a:t>1. </a:t>
            </a:r>
            <a:r>
              <a:rPr lang="en-US" b="1" dirty="0" smtClean="0"/>
              <a:t>If </a:t>
            </a:r>
            <a:r>
              <a:rPr lang="en-US" b="1" dirty="0"/>
              <a:t>yes, then the facility </a:t>
            </a:r>
            <a:r>
              <a:rPr lang="en-US" b="1" dirty="0" smtClean="0"/>
              <a:t>must report </a:t>
            </a:r>
            <a:r>
              <a:rPr lang="en-US" b="1" dirty="0"/>
              <a:t>immediately to the administrator, </a:t>
            </a:r>
            <a:r>
              <a:rPr lang="en-US" b="1" dirty="0" smtClean="0"/>
              <a:t>State Survey Agency</a:t>
            </a:r>
            <a:r>
              <a:rPr lang="en-US" b="1" dirty="0"/>
              <a:t>, </a:t>
            </a:r>
            <a:r>
              <a:rPr lang="en-US" b="1" dirty="0" smtClean="0"/>
              <a:t>adult protective </a:t>
            </a:r>
            <a:r>
              <a:rPr lang="en-US" b="1" dirty="0"/>
              <a:t>services and </a:t>
            </a:r>
            <a:r>
              <a:rPr lang="en-US" b="1" dirty="0" smtClean="0"/>
              <a:t>other officials in </a:t>
            </a:r>
            <a:r>
              <a:rPr lang="en-US" b="1" dirty="0"/>
              <a:t>accordance </a:t>
            </a:r>
            <a:r>
              <a:rPr lang="en-US" b="1" dirty="0" smtClean="0"/>
              <a:t>with State </a:t>
            </a:r>
            <a:r>
              <a:rPr lang="en-US" b="1" dirty="0"/>
              <a:t>law, but </a:t>
            </a:r>
            <a:r>
              <a:rPr lang="en-US" b="1" dirty="0" smtClean="0"/>
              <a:t>not later than 2 </a:t>
            </a:r>
            <a:r>
              <a:rPr lang="en-US" b="1" dirty="0"/>
              <a:t>hours</a:t>
            </a:r>
          </a:p>
        </p:txBody>
      </p:sp>
      <p:sp>
        <p:nvSpPr>
          <p:cNvPr id="7" name="Slide Number Placeholder 6"/>
          <p:cNvSpPr>
            <a:spLocks noGrp="1"/>
          </p:cNvSpPr>
          <p:nvPr>
            <p:ph type="sldNum" sz="quarter" idx="12"/>
          </p:nvPr>
        </p:nvSpPr>
        <p:spPr/>
        <p:txBody>
          <a:bodyPr/>
          <a:lstStyle/>
          <a:p>
            <a:fld id="{25C163F8-FED6-46A7-889C-15B0C64BDAFC}" type="slidenum">
              <a:rPr lang="en-US" smtClean="0"/>
              <a:t>43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732" y="5715000"/>
            <a:ext cx="2447925" cy="895350"/>
          </a:xfrm>
          <a:prstGeom prst="rect">
            <a:avLst/>
          </a:prstGeom>
        </p:spPr>
      </p:pic>
    </p:spTree>
    <p:extLst>
      <p:ext uri="{BB962C8B-B14F-4D97-AF65-F5344CB8AC3E}">
        <p14:creationId xmlns:p14="http://schemas.microsoft.com/office/powerpoint/2010/main" val="33735831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 483.12 Freedom from Abuse, Neglect, and Exploitation</a:t>
            </a:r>
            <a:endParaRPr lang="en-US" dirty="0"/>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Question</a:t>
            </a:r>
            <a:endParaRPr lang="en-US" b="1" dirty="0"/>
          </a:p>
          <a:p>
            <a:endParaRPr lang="en-US" dirty="0"/>
          </a:p>
        </p:txBody>
      </p:sp>
      <p:sp>
        <p:nvSpPr>
          <p:cNvPr id="4" name="Content Placeholder 3"/>
          <p:cNvSpPr>
            <a:spLocks noGrp="1"/>
          </p:cNvSpPr>
          <p:nvPr>
            <p:ph sz="half" idx="2"/>
          </p:nvPr>
        </p:nvSpPr>
        <p:spPr/>
        <p:txBody>
          <a:bodyPr/>
          <a:lstStyle/>
          <a:p>
            <a:r>
              <a:rPr lang="en-US" b="1" dirty="0"/>
              <a:t>Is there a reasonable suspicion of a crime involving a resident suffering </a:t>
            </a:r>
            <a:r>
              <a:rPr lang="en-US" b="1" dirty="0">
                <a:solidFill>
                  <a:srgbClr val="FF0000"/>
                </a:solidFill>
              </a:rPr>
              <a:t>serious bodily injury?</a:t>
            </a:r>
          </a:p>
        </p:txBody>
      </p:sp>
      <p:sp>
        <p:nvSpPr>
          <p:cNvPr id="5" name="Text Placeholder 4"/>
          <p:cNvSpPr>
            <a:spLocks noGrp="1"/>
          </p:cNvSpPr>
          <p:nvPr>
            <p:ph type="body" sz="quarter" idx="3"/>
          </p:nvPr>
        </p:nvSpPr>
        <p:spPr/>
        <p:txBody>
          <a:bodyPr/>
          <a:lstStyle/>
          <a:p>
            <a:r>
              <a:rPr lang="en-US" b="1" dirty="0"/>
              <a:t>Response</a:t>
            </a:r>
          </a:p>
        </p:txBody>
      </p:sp>
      <p:sp>
        <p:nvSpPr>
          <p:cNvPr id="6" name="Content Placeholder 5"/>
          <p:cNvSpPr>
            <a:spLocks noGrp="1"/>
          </p:cNvSpPr>
          <p:nvPr>
            <p:ph sz="quarter" idx="4"/>
          </p:nvPr>
        </p:nvSpPr>
        <p:spPr/>
        <p:txBody>
          <a:bodyPr/>
          <a:lstStyle/>
          <a:p>
            <a:r>
              <a:rPr lang="en-US" b="1" dirty="0"/>
              <a:t>If yes, then </a:t>
            </a:r>
            <a:r>
              <a:rPr lang="en-US" b="1" dirty="0" smtClean="0"/>
              <a:t>covered individuals must report immediately </a:t>
            </a:r>
            <a:r>
              <a:rPr lang="en-US" b="1" dirty="0"/>
              <a:t>to the </a:t>
            </a:r>
            <a:r>
              <a:rPr lang="en-US" b="1" dirty="0" smtClean="0"/>
              <a:t>State Survey Agency and local law enforcement</a:t>
            </a:r>
            <a:r>
              <a:rPr lang="en-US" b="1" dirty="0"/>
              <a:t>, but </a:t>
            </a:r>
            <a:r>
              <a:rPr lang="en-US" b="1" dirty="0" smtClean="0"/>
              <a:t>not later than </a:t>
            </a:r>
            <a:r>
              <a:rPr lang="en-US" b="1" dirty="0"/>
              <a:t>two hours.</a:t>
            </a:r>
          </a:p>
        </p:txBody>
      </p:sp>
      <p:sp>
        <p:nvSpPr>
          <p:cNvPr id="7" name="Slide Number Placeholder 6"/>
          <p:cNvSpPr>
            <a:spLocks noGrp="1"/>
          </p:cNvSpPr>
          <p:nvPr>
            <p:ph type="sldNum" sz="quarter" idx="12"/>
          </p:nvPr>
        </p:nvSpPr>
        <p:spPr/>
        <p:txBody>
          <a:bodyPr/>
          <a:lstStyle/>
          <a:p>
            <a:fld id="{25C163F8-FED6-46A7-889C-15B0C64BDAFC}" type="slidenum">
              <a:rPr lang="en-US" smtClean="0"/>
              <a:t>44</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732" y="5715000"/>
            <a:ext cx="2447925" cy="895350"/>
          </a:xfrm>
          <a:prstGeom prst="rect">
            <a:avLst/>
          </a:prstGeom>
        </p:spPr>
      </p:pic>
    </p:spTree>
    <p:extLst>
      <p:ext uri="{BB962C8B-B14F-4D97-AF65-F5344CB8AC3E}">
        <p14:creationId xmlns:p14="http://schemas.microsoft.com/office/powerpoint/2010/main" val="24561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
            </a:r>
            <a:br>
              <a:rPr lang="en-US" b="1" dirty="0" smtClean="0"/>
            </a:br>
            <a:r>
              <a:rPr lang="en-US" b="1" dirty="0" smtClean="0"/>
              <a:t>§ </a:t>
            </a:r>
            <a:r>
              <a:rPr lang="en-US" b="1" dirty="0"/>
              <a:t>483.12 Freedom from Abuse, Neglect, and Exploitation</a:t>
            </a:r>
            <a:r>
              <a:rPr lang="en-US" dirty="0"/>
              <a:t/>
            </a:r>
            <a:br>
              <a:rPr lang="en-US" dirty="0"/>
            </a:br>
            <a:endParaRPr lang="en-US" sz="2700" dirty="0"/>
          </a:p>
        </p:txBody>
      </p:sp>
      <p:sp>
        <p:nvSpPr>
          <p:cNvPr id="3" name="Text Placeholder 2"/>
          <p:cNvSpPr>
            <a:spLocks noGrp="1"/>
          </p:cNvSpPr>
          <p:nvPr>
            <p:ph type="body" idx="1"/>
          </p:nvPr>
        </p:nvSpPr>
        <p:spPr/>
        <p:txBody>
          <a:bodyPr/>
          <a:lstStyle/>
          <a:p>
            <a:r>
              <a:rPr lang="en-US" b="1" dirty="0" smtClean="0"/>
              <a:t>Question</a:t>
            </a:r>
            <a:endParaRPr lang="en-US" b="1" dirty="0"/>
          </a:p>
        </p:txBody>
      </p:sp>
      <p:sp>
        <p:nvSpPr>
          <p:cNvPr id="4" name="Content Placeholder 3"/>
          <p:cNvSpPr>
            <a:spLocks noGrp="1"/>
          </p:cNvSpPr>
          <p:nvPr>
            <p:ph sz="half" idx="2"/>
          </p:nvPr>
        </p:nvSpPr>
        <p:spPr/>
        <p:txBody>
          <a:bodyPr/>
          <a:lstStyle/>
          <a:p>
            <a:pPr marL="0" indent="0">
              <a:buNone/>
            </a:pPr>
            <a:r>
              <a:rPr lang="en-US" b="1" dirty="0" smtClean="0"/>
              <a:t>What </a:t>
            </a:r>
            <a:r>
              <a:rPr lang="en-US" b="1" dirty="0"/>
              <a:t>is the Definition of Serious Bodily Injury?</a:t>
            </a:r>
          </a:p>
        </p:txBody>
      </p:sp>
      <p:sp>
        <p:nvSpPr>
          <p:cNvPr id="5" name="Text Placeholder 4"/>
          <p:cNvSpPr>
            <a:spLocks noGrp="1"/>
          </p:cNvSpPr>
          <p:nvPr>
            <p:ph type="body" sz="quarter" idx="3"/>
          </p:nvPr>
        </p:nvSpPr>
        <p:spPr/>
        <p:txBody>
          <a:bodyPr/>
          <a:lstStyle/>
          <a:p>
            <a:r>
              <a:rPr lang="en-US" b="1" dirty="0" smtClean="0"/>
              <a:t>Response</a:t>
            </a:r>
            <a:endParaRPr lang="en-US" b="1" dirty="0"/>
          </a:p>
        </p:txBody>
      </p:sp>
      <p:sp>
        <p:nvSpPr>
          <p:cNvPr id="6" name="Content Placeholder 5"/>
          <p:cNvSpPr>
            <a:spLocks noGrp="1"/>
          </p:cNvSpPr>
          <p:nvPr>
            <p:ph sz="quarter" idx="4"/>
          </p:nvPr>
        </p:nvSpPr>
        <p:spPr/>
        <p:txBody>
          <a:bodyPr>
            <a:normAutofit fontScale="77500" lnSpcReduction="20000"/>
          </a:bodyPr>
          <a:lstStyle/>
          <a:p>
            <a:r>
              <a:rPr lang="en-US" dirty="0" smtClean="0"/>
              <a:t>“</a:t>
            </a:r>
            <a:r>
              <a:rPr lang="en-US" b="1" dirty="0"/>
              <a:t>Serious bodily injury” means an injury involving extreme physical pain; involving substantial risk of death; involving protracted loss or impairment of the function of a bodily member, organ, or mental faculty; requiring medical intervention such as surgery, hospitalization, or physical rehabilitation; or an injury resulting from criminal sexual abuse </a:t>
            </a:r>
            <a:endParaRPr lang="en-US" b="1" dirty="0" smtClean="0"/>
          </a:p>
          <a:p>
            <a:endParaRPr lang="en-US" sz="2100" dirty="0" smtClean="0"/>
          </a:p>
          <a:p>
            <a:r>
              <a:rPr lang="en-US" sz="1800" dirty="0" smtClean="0"/>
              <a:t>Reference:  Section </a:t>
            </a:r>
            <a:r>
              <a:rPr lang="en-US" sz="1800" dirty="0"/>
              <a:t>2011(19)(A) of the </a:t>
            </a:r>
            <a:r>
              <a:rPr lang="en-US" sz="1800" dirty="0" smtClean="0"/>
              <a:t>Social Security Act</a:t>
            </a:r>
            <a:endParaRPr lang="en-US" sz="1800" dirty="0"/>
          </a:p>
        </p:txBody>
      </p:sp>
      <p:sp>
        <p:nvSpPr>
          <p:cNvPr id="7" name="Slide Number Placeholder 6"/>
          <p:cNvSpPr>
            <a:spLocks noGrp="1"/>
          </p:cNvSpPr>
          <p:nvPr>
            <p:ph type="sldNum" sz="quarter" idx="12"/>
          </p:nvPr>
        </p:nvSpPr>
        <p:spPr/>
        <p:txBody>
          <a:bodyPr/>
          <a:lstStyle/>
          <a:p>
            <a:fld id="{25C163F8-FED6-46A7-889C-15B0C64BDAFC}" type="slidenum">
              <a:rPr lang="en-US" smtClean="0"/>
              <a:t>45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81" y="5616576"/>
            <a:ext cx="2447925" cy="895350"/>
          </a:xfrm>
          <a:prstGeom prst="rect">
            <a:avLst/>
          </a:prstGeom>
        </p:spPr>
      </p:pic>
    </p:spTree>
    <p:extLst>
      <p:ext uri="{BB962C8B-B14F-4D97-AF65-F5344CB8AC3E}">
        <p14:creationId xmlns:p14="http://schemas.microsoft.com/office/powerpoint/2010/main" val="24333883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 483.12 Freedom from Abuse, Neglect, and Exploitation</a:t>
            </a:r>
            <a:endParaRPr lang="en-US" dirty="0"/>
          </a:p>
        </p:txBody>
      </p:sp>
      <p:sp>
        <p:nvSpPr>
          <p:cNvPr id="3" name="Text Placeholder 2"/>
          <p:cNvSpPr>
            <a:spLocks noGrp="1"/>
          </p:cNvSpPr>
          <p:nvPr>
            <p:ph type="body" idx="1"/>
          </p:nvPr>
        </p:nvSpPr>
        <p:spPr/>
        <p:txBody>
          <a:bodyPr>
            <a:normAutofit fontScale="92500" lnSpcReduction="20000"/>
          </a:bodyPr>
          <a:lstStyle/>
          <a:p>
            <a:endParaRPr lang="en-US" b="1" dirty="0" smtClean="0"/>
          </a:p>
          <a:p>
            <a:r>
              <a:rPr lang="en-US" b="1" dirty="0" smtClean="0"/>
              <a:t>Question</a:t>
            </a:r>
            <a:endParaRPr lang="en-US" b="1" dirty="0"/>
          </a:p>
          <a:p>
            <a:endParaRPr lang="en-US" dirty="0"/>
          </a:p>
        </p:txBody>
      </p:sp>
      <p:sp>
        <p:nvSpPr>
          <p:cNvPr id="4" name="Content Placeholder 3"/>
          <p:cNvSpPr>
            <a:spLocks noGrp="1"/>
          </p:cNvSpPr>
          <p:nvPr>
            <p:ph sz="half" idx="2"/>
          </p:nvPr>
        </p:nvSpPr>
        <p:spPr>
          <a:xfrm>
            <a:off x="457200" y="2316162"/>
            <a:ext cx="3931920" cy="3921126"/>
          </a:xfrm>
        </p:spPr>
        <p:txBody>
          <a:bodyPr>
            <a:normAutofit fontScale="92500" lnSpcReduction="10000"/>
          </a:bodyPr>
          <a:lstStyle/>
          <a:p>
            <a:pPr marL="0" indent="0">
              <a:buNone/>
            </a:pPr>
            <a:r>
              <a:rPr lang="en-US" b="1" dirty="0" smtClean="0"/>
              <a:t>1. If </a:t>
            </a:r>
            <a:r>
              <a:rPr lang="en-US" b="1" dirty="0"/>
              <a:t>there a reasonable suspicion of a crime not involving serious bodily injury</a:t>
            </a:r>
            <a:r>
              <a:rPr lang="en-US" b="1" dirty="0" smtClean="0"/>
              <a:t>?</a:t>
            </a:r>
          </a:p>
          <a:p>
            <a:endParaRPr lang="en-US" b="1" dirty="0"/>
          </a:p>
          <a:p>
            <a:pPr marL="0" indent="0">
              <a:buNone/>
            </a:pPr>
            <a:r>
              <a:rPr lang="en-US" b="1" dirty="0" smtClean="0"/>
              <a:t>2. If </a:t>
            </a:r>
            <a:r>
              <a:rPr lang="en-US" b="1" dirty="0"/>
              <a:t>there an allegation that doesn’t involve serious bodily injury of neglect, misappropriation, exploitation, mistreatment, or injury of unknown source?</a:t>
            </a:r>
          </a:p>
        </p:txBody>
      </p:sp>
      <p:sp>
        <p:nvSpPr>
          <p:cNvPr id="5" name="Text Placeholder 4"/>
          <p:cNvSpPr>
            <a:spLocks noGrp="1"/>
          </p:cNvSpPr>
          <p:nvPr>
            <p:ph type="body" sz="quarter" idx="3"/>
          </p:nvPr>
        </p:nvSpPr>
        <p:spPr/>
        <p:txBody>
          <a:bodyPr>
            <a:normAutofit fontScale="92500" lnSpcReduction="20000"/>
          </a:bodyPr>
          <a:lstStyle/>
          <a:p>
            <a:endParaRPr lang="en-US" b="1" dirty="0" smtClean="0"/>
          </a:p>
          <a:p>
            <a:r>
              <a:rPr lang="en-US" b="1" dirty="0" smtClean="0"/>
              <a:t>Response</a:t>
            </a:r>
            <a:endParaRPr lang="en-US" b="1" dirty="0"/>
          </a:p>
          <a:p>
            <a:endParaRPr lang="en-US" dirty="0"/>
          </a:p>
        </p:txBody>
      </p:sp>
      <p:sp>
        <p:nvSpPr>
          <p:cNvPr id="6" name="Content Placeholder 5"/>
          <p:cNvSpPr>
            <a:spLocks noGrp="1"/>
          </p:cNvSpPr>
          <p:nvPr>
            <p:ph sz="quarter" idx="4"/>
          </p:nvPr>
        </p:nvSpPr>
        <p:spPr>
          <a:xfrm>
            <a:off x="4762831" y="2264762"/>
            <a:ext cx="3931920" cy="3951288"/>
          </a:xfrm>
        </p:spPr>
        <p:txBody>
          <a:bodyPr>
            <a:normAutofit fontScale="70000" lnSpcReduction="20000"/>
          </a:bodyPr>
          <a:lstStyle/>
          <a:p>
            <a:pPr marL="0" indent="0">
              <a:buNone/>
            </a:pPr>
            <a:r>
              <a:rPr lang="en-US" b="1" dirty="0"/>
              <a:t>The following must be reported not later than 24 hours</a:t>
            </a:r>
            <a:r>
              <a:rPr lang="en-US" b="1" dirty="0" smtClean="0"/>
              <a:t>:</a:t>
            </a:r>
          </a:p>
          <a:p>
            <a:pPr marL="0" indent="0">
              <a:buNone/>
            </a:pPr>
            <a:endParaRPr lang="en-US" b="1" dirty="0" smtClean="0"/>
          </a:p>
          <a:p>
            <a:pPr marL="457200" indent="-457200">
              <a:buAutoNum type="arabicPeriod"/>
            </a:pPr>
            <a:r>
              <a:rPr lang="en-US" b="1" dirty="0" smtClean="0"/>
              <a:t>If </a:t>
            </a:r>
            <a:r>
              <a:rPr lang="en-US" b="1" dirty="0"/>
              <a:t>yes, then </a:t>
            </a:r>
            <a:r>
              <a:rPr lang="en-US" b="1" dirty="0" smtClean="0"/>
              <a:t>covered individuals must </a:t>
            </a:r>
            <a:r>
              <a:rPr lang="en-US" b="1" dirty="0"/>
              <a:t>report to the State Survey Agency and local </a:t>
            </a:r>
            <a:r>
              <a:rPr lang="en-US" b="1" dirty="0" smtClean="0"/>
              <a:t>law enforcement, not later </a:t>
            </a:r>
            <a:r>
              <a:rPr lang="en-US" b="1" dirty="0"/>
              <a:t>than 24 </a:t>
            </a:r>
            <a:r>
              <a:rPr lang="en-US" b="1" dirty="0" smtClean="0"/>
              <a:t>hours</a:t>
            </a:r>
          </a:p>
          <a:p>
            <a:pPr marL="457200" indent="-457200">
              <a:buAutoNum type="arabicPeriod"/>
            </a:pPr>
            <a:endParaRPr lang="en-US" b="1" dirty="0" smtClean="0"/>
          </a:p>
          <a:p>
            <a:r>
              <a:rPr lang="en-US" b="1" dirty="0" smtClean="0"/>
              <a:t>2. If </a:t>
            </a:r>
            <a:r>
              <a:rPr lang="en-US" b="1" dirty="0"/>
              <a:t>yes, </a:t>
            </a:r>
            <a:r>
              <a:rPr lang="en-US" b="1" dirty="0" smtClean="0"/>
              <a:t>then the </a:t>
            </a:r>
            <a:r>
              <a:rPr lang="en-US" b="1" dirty="0"/>
              <a:t>facility </a:t>
            </a:r>
            <a:r>
              <a:rPr lang="en-US" b="1" dirty="0" smtClean="0"/>
              <a:t>must  report </a:t>
            </a:r>
            <a:r>
              <a:rPr lang="en-US" b="1" dirty="0"/>
              <a:t>to the administrator, </a:t>
            </a:r>
            <a:r>
              <a:rPr lang="en-US" b="1" dirty="0" smtClean="0"/>
              <a:t>State Survey Agency</a:t>
            </a:r>
            <a:r>
              <a:rPr lang="en-US" b="1" dirty="0"/>
              <a:t>, </a:t>
            </a:r>
            <a:r>
              <a:rPr lang="en-US" b="1" dirty="0" smtClean="0"/>
              <a:t>adult protective </a:t>
            </a:r>
            <a:r>
              <a:rPr lang="en-US" b="1" dirty="0"/>
              <a:t>services and other </a:t>
            </a:r>
            <a:r>
              <a:rPr lang="en-US" b="1" dirty="0" smtClean="0"/>
              <a:t>officials in </a:t>
            </a:r>
            <a:r>
              <a:rPr lang="en-US" b="1" dirty="0"/>
              <a:t>accordance </a:t>
            </a:r>
            <a:r>
              <a:rPr lang="en-US" b="1" dirty="0" smtClean="0"/>
              <a:t>with State </a:t>
            </a:r>
            <a:r>
              <a:rPr lang="en-US" b="1" dirty="0"/>
              <a:t>law, </a:t>
            </a:r>
            <a:r>
              <a:rPr lang="en-US" b="1" dirty="0" smtClean="0"/>
              <a:t>not later than </a:t>
            </a:r>
            <a:r>
              <a:rPr lang="en-US" b="1" dirty="0"/>
              <a:t>24 hours.</a:t>
            </a:r>
          </a:p>
        </p:txBody>
      </p:sp>
      <p:sp>
        <p:nvSpPr>
          <p:cNvPr id="7" name="Slide Number Placeholder 6"/>
          <p:cNvSpPr>
            <a:spLocks noGrp="1"/>
          </p:cNvSpPr>
          <p:nvPr>
            <p:ph type="sldNum" sz="quarter" idx="12"/>
          </p:nvPr>
        </p:nvSpPr>
        <p:spPr/>
        <p:txBody>
          <a:bodyPr/>
          <a:lstStyle/>
          <a:p>
            <a:fld id="{25C163F8-FED6-46A7-889C-15B0C64BDAFC}" type="slidenum">
              <a:rPr lang="en-US" smtClean="0"/>
              <a:t>46</a:t>
            </a:fld>
            <a:endParaRPr lang="en-US" dirty="0"/>
          </a:p>
        </p:txBody>
      </p:sp>
      <p:pic>
        <p:nvPicPr>
          <p:cNvPr id="8" name="Picture 7"/>
          <p:cNvPicPr>
            <a:picLocks noChangeAspect="1"/>
          </p:cNvPicPr>
          <p:nvPr/>
        </p:nvPicPr>
        <p:blipFill>
          <a:blip r:embed="rId2"/>
          <a:stretch>
            <a:fillRect/>
          </a:stretch>
        </p:blipFill>
        <p:spPr>
          <a:xfrm>
            <a:off x="6324600" y="5791200"/>
            <a:ext cx="2450804" cy="890093"/>
          </a:xfrm>
          <a:prstGeom prst="rect">
            <a:avLst/>
          </a:prstGeom>
        </p:spPr>
      </p:pic>
    </p:spTree>
    <p:extLst>
      <p:ext uri="{BB962C8B-B14F-4D97-AF65-F5344CB8AC3E}">
        <p14:creationId xmlns:p14="http://schemas.microsoft.com/office/powerpoint/2010/main" val="33738376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5300" y="758000"/>
            <a:ext cx="1952625" cy="63817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sz="3200" b="1" dirty="0" smtClean="0">
                <a:solidFill>
                  <a:schemeClr val="accent1">
                    <a:lumMod val="50000"/>
                  </a:schemeClr>
                </a:solidFill>
              </a:rPr>
              <a:t>Understanding </a:t>
            </a:r>
            <a:r>
              <a:rPr lang="en-US" sz="3200" b="1" dirty="0">
                <a:solidFill>
                  <a:schemeClr val="accent1">
                    <a:lumMod val="50000"/>
                  </a:schemeClr>
                </a:solidFill>
              </a:rPr>
              <a:t>the </a:t>
            </a:r>
            <a:r>
              <a:rPr lang="en-US" sz="3200" b="1" dirty="0" smtClean="0">
                <a:solidFill>
                  <a:schemeClr val="accent1">
                    <a:lumMod val="50000"/>
                  </a:schemeClr>
                </a:solidFill>
              </a:rPr>
              <a:t>New Emergency </a:t>
            </a:r>
            <a:r>
              <a:rPr lang="en-US" sz="3200" b="1" dirty="0">
                <a:solidFill>
                  <a:schemeClr val="accent1">
                    <a:lumMod val="50000"/>
                  </a:schemeClr>
                </a:solidFill>
              </a:rPr>
              <a:t>Preparedness Final </a:t>
            </a:r>
            <a:r>
              <a:rPr lang="en-US" sz="3200" b="1" dirty="0" smtClean="0">
                <a:solidFill>
                  <a:schemeClr val="accent1">
                    <a:lumMod val="50000"/>
                  </a:schemeClr>
                </a:solidFill>
              </a:rPr>
              <a:t>Rule</a:t>
            </a:r>
          </a:p>
          <a:p>
            <a:pPr marL="0" indent="0" algn="ctr">
              <a:buNone/>
            </a:pPr>
            <a:r>
              <a:rPr lang="en-US" sz="3200" b="1" dirty="0" smtClean="0">
                <a:solidFill>
                  <a:schemeClr val="accent1">
                    <a:lumMod val="50000"/>
                  </a:schemeClr>
                </a:solidFill>
              </a:rPr>
              <a:t>&amp;</a:t>
            </a:r>
          </a:p>
          <a:p>
            <a:pPr marL="0" indent="0" algn="ctr">
              <a:buNone/>
            </a:pPr>
            <a:r>
              <a:rPr lang="en-US" sz="3200" b="1" dirty="0" smtClean="0">
                <a:solidFill>
                  <a:schemeClr val="accent1">
                    <a:lumMod val="50000"/>
                  </a:schemeClr>
                </a:solidFill>
              </a:rPr>
              <a:t>Training </a:t>
            </a:r>
            <a:r>
              <a:rPr lang="en-US" sz="3200" b="1" dirty="0">
                <a:solidFill>
                  <a:schemeClr val="accent1">
                    <a:lumMod val="50000"/>
                  </a:schemeClr>
                </a:solidFill>
              </a:rPr>
              <a:t>and Testing Requirements</a:t>
            </a:r>
            <a:endParaRPr lang="en-US" sz="3200"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25C163F8-FED6-46A7-889C-15B0C64BDAFC}" type="slidenum">
              <a:rPr lang="en-US" smtClean="0"/>
              <a:t>47</a:t>
            </a:fld>
            <a:endParaRPr lang="en-US" dirty="0"/>
          </a:p>
        </p:txBody>
      </p:sp>
      <p:pic>
        <p:nvPicPr>
          <p:cNvPr id="5" name="Picture 4"/>
          <p:cNvPicPr>
            <a:picLocks noChangeAspect="1"/>
          </p:cNvPicPr>
          <p:nvPr/>
        </p:nvPicPr>
        <p:blipFill>
          <a:blip r:embed="rId4"/>
          <a:stretch>
            <a:fillRect/>
          </a:stretch>
        </p:blipFill>
        <p:spPr>
          <a:xfrm>
            <a:off x="304800" y="4191000"/>
            <a:ext cx="3379470" cy="1981200"/>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4191000"/>
            <a:ext cx="3505200" cy="1905000"/>
          </a:xfrm>
          <a:prstGeom prst="rect">
            <a:avLst/>
          </a:prstGeom>
          <a:noFill/>
          <a:ln>
            <a:noFill/>
          </a:ln>
        </p:spPr>
      </p:pic>
    </p:spTree>
    <p:extLst>
      <p:ext uri="{BB962C8B-B14F-4D97-AF65-F5344CB8AC3E}">
        <p14:creationId xmlns:p14="http://schemas.microsoft.com/office/powerpoint/2010/main" val="15685758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3870" y="694938"/>
            <a:ext cx="1952625" cy="638175"/>
          </a:xfrm>
          <a:prstGeom prst="rect">
            <a:avLst/>
          </a:prstGeom>
        </p:spPr>
      </p:pic>
      <p:sp>
        <p:nvSpPr>
          <p:cNvPr id="2" name="Title 1"/>
          <p:cNvSpPr>
            <a:spLocks noGrp="1"/>
          </p:cNvSpPr>
          <p:nvPr>
            <p:ph type="title"/>
          </p:nvPr>
        </p:nvSpPr>
        <p:spPr>
          <a:xfrm>
            <a:off x="304800" y="533400"/>
            <a:ext cx="8382000" cy="990600"/>
          </a:xfrm>
        </p:spPr>
        <p:txBody>
          <a:bodyPr>
            <a:normAutofit fontScale="90000"/>
          </a:bodyPr>
          <a:lstStyle/>
          <a:p>
            <a:r>
              <a:rPr lang="en-US" dirty="0"/>
              <a:t> </a:t>
            </a:r>
            <a:r>
              <a:rPr lang="en-US" dirty="0" smtClean="0"/>
              <a:t>                 </a:t>
            </a:r>
            <a:r>
              <a:rPr lang="en-US" sz="3600" b="1" dirty="0" smtClean="0"/>
              <a:t>Emergency Preparedness Rule</a:t>
            </a:r>
            <a:br>
              <a:rPr lang="en-US" sz="3600" b="1" dirty="0" smtClean="0"/>
            </a:br>
            <a:r>
              <a:rPr lang="en-US" b="1" dirty="0" smtClean="0"/>
              <a:t>			Effective:  11/15/2017</a:t>
            </a:r>
            <a:endParaRPr lang="en-US" b="1" dirty="0"/>
          </a:p>
        </p:txBody>
      </p:sp>
      <p:sp>
        <p:nvSpPr>
          <p:cNvPr id="3" name="Content Placeholder 2"/>
          <p:cNvSpPr>
            <a:spLocks noGrp="1"/>
          </p:cNvSpPr>
          <p:nvPr>
            <p:ph idx="1"/>
          </p:nvPr>
        </p:nvSpPr>
        <p:spPr/>
        <p:txBody>
          <a:bodyPr>
            <a:normAutofit lnSpcReduction="10000"/>
          </a:bodyPr>
          <a:lstStyle/>
          <a:p>
            <a:endParaRPr lang="en-US" b="1" dirty="0" smtClean="0"/>
          </a:p>
          <a:p>
            <a:r>
              <a:rPr lang="en-US" b="1" dirty="0" smtClean="0"/>
              <a:t>The </a:t>
            </a:r>
            <a:r>
              <a:rPr lang="en-US" b="1" dirty="0"/>
              <a:t>rule “establishes </a:t>
            </a:r>
            <a:r>
              <a:rPr lang="en-US" b="1" dirty="0">
                <a:solidFill>
                  <a:srgbClr val="FF0000"/>
                </a:solidFill>
              </a:rPr>
              <a:t>national </a:t>
            </a:r>
            <a:r>
              <a:rPr lang="en-US" b="1" dirty="0"/>
              <a:t>emergency preparedness requirements for Medicare and Medicaid participating providers and suppliers</a:t>
            </a:r>
            <a:r>
              <a:rPr lang="en-US" b="1" dirty="0" smtClean="0"/>
              <a:t>.</a:t>
            </a:r>
          </a:p>
          <a:p>
            <a:endParaRPr lang="en-US" dirty="0"/>
          </a:p>
          <a:p>
            <a:r>
              <a:rPr lang="en-US" b="1" dirty="0"/>
              <a:t>These regulations will help ensure:</a:t>
            </a:r>
            <a:endParaRPr lang="en-US" dirty="0"/>
          </a:p>
          <a:p>
            <a:pPr lvl="1"/>
            <a:r>
              <a:rPr lang="en-US" b="1" dirty="0"/>
              <a:t>Providers and suppliers adequately plan for both natural and man-made disasters</a:t>
            </a:r>
            <a:endParaRPr lang="en-US" dirty="0"/>
          </a:p>
          <a:p>
            <a:pPr lvl="1"/>
            <a:r>
              <a:rPr lang="en-US" b="1" dirty="0"/>
              <a:t>Adequate preparation to meet the needs of residents during disasters and emergency situations</a:t>
            </a:r>
            <a:endParaRPr lang="en-US" dirty="0"/>
          </a:p>
          <a:p>
            <a:pPr lvl="1"/>
            <a:r>
              <a:rPr lang="en-US" b="1" dirty="0"/>
              <a:t>The health, safety and welfare of residents receiving care in an emergency </a:t>
            </a:r>
            <a:r>
              <a:rPr lang="en-US" b="1" dirty="0" smtClean="0"/>
              <a:t>situation.</a:t>
            </a:r>
          </a:p>
          <a:p>
            <a:pPr lvl="1"/>
            <a:r>
              <a:rPr lang="en-US" b="1" dirty="0" smtClean="0"/>
              <a:t>More consistent and comprehensive national regulatory approach to emergency planning and preparedness</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48</a:t>
            </a:fld>
            <a:endParaRPr lang="en-US" dirty="0"/>
          </a:p>
        </p:txBody>
      </p:sp>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smtClean="0">
                <a:ln>
                  <a:noFill/>
                </a:ln>
                <a:solidFill>
                  <a:srgbClr val="008080"/>
                </a:solidFill>
                <a:effectLst/>
                <a:latin typeface="Calibri" panose="020F0502020204030204" pitchFamily="34" charset="0"/>
                <a:ea typeface="Times New Roman" panose="02020603050405020304" pitchFamily="18" charset="0"/>
                <a:cs typeface="Calibri" panose="020F0502020204030204" pitchFamily="34" charset="0"/>
              </a:rPr>
              <a:t>more consistent and comprehensive national regulatory approach to emergency planning and preparation</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8" name="Picture 7" descr="https://www.dads.state.tx.us/providers/Forum/images/emergency_preparedness.jpg"/>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524000"/>
            <a:ext cx="1447800" cy="2087880"/>
          </a:xfrm>
          <a:prstGeom prst="rect">
            <a:avLst/>
          </a:prstGeom>
          <a:noFill/>
          <a:ln>
            <a:noFill/>
          </a:ln>
        </p:spPr>
      </p:pic>
    </p:spTree>
    <p:extLst>
      <p:ext uri="{BB962C8B-B14F-4D97-AF65-F5344CB8AC3E}">
        <p14:creationId xmlns:p14="http://schemas.microsoft.com/office/powerpoint/2010/main" val="1324511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Emergency Preparedness Final Rule </a:t>
            </a:r>
            <a:r>
              <a:rPr lang="en-US" b="1" dirty="0" smtClean="0"/>
              <a:t>&amp; Training </a:t>
            </a:r>
            <a:r>
              <a:rPr lang="en-US" b="1" dirty="0"/>
              <a:t>and Testing Requirements</a:t>
            </a:r>
            <a:endParaRPr lang="en-US" dirty="0"/>
          </a:p>
        </p:txBody>
      </p:sp>
      <p:sp>
        <p:nvSpPr>
          <p:cNvPr id="3" name="Content Placeholder 2"/>
          <p:cNvSpPr>
            <a:spLocks noGrp="1"/>
          </p:cNvSpPr>
          <p:nvPr>
            <p:ph idx="1"/>
          </p:nvPr>
        </p:nvSpPr>
        <p:spPr/>
        <p:txBody>
          <a:bodyPr/>
          <a:lstStyle/>
          <a:p>
            <a:endParaRPr lang="en-US" dirty="0" smtClean="0"/>
          </a:p>
          <a:p>
            <a:r>
              <a:rPr lang="en-US" b="1" dirty="0" smtClean="0"/>
              <a:t>Develop </a:t>
            </a:r>
            <a:r>
              <a:rPr lang="en-US" b="1" dirty="0"/>
              <a:t>and maintain training and testing programs, including initial training in </a:t>
            </a:r>
            <a:r>
              <a:rPr lang="en-US" b="1" dirty="0">
                <a:solidFill>
                  <a:srgbClr val="FF0000"/>
                </a:solidFill>
              </a:rPr>
              <a:t>policies and procedures</a:t>
            </a:r>
            <a:r>
              <a:rPr lang="en-US" b="1" dirty="0"/>
              <a:t>. </a:t>
            </a:r>
          </a:p>
          <a:p>
            <a:r>
              <a:rPr lang="en-US" b="1" dirty="0" smtClean="0"/>
              <a:t>Demonstrate </a:t>
            </a:r>
            <a:r>
              <a:rPr lang="en-US" b="1" dirty="0"/>
              <a:t>knowledge of emergency procedures and provide training </a:t>
            </a:r>
            <a:r>
              <a:rPr lang="en-US" b="1" dirty="0">
                <a:solidFill>
                  <a:srgbClr val="FF0000"/>
                </a:solidFill>
              </a:rPr>
              <a:t>at least annually</a:t>
            </a:r>
            <a:r>
              <a:rPr lang="en-US" b="1" dirty="0"/>
              <a:t>.</a:t>
            </a:r>
          </a:p>
          <a:p>
            <a:r>
              <a:rPr lang="en-US" b="1" dirty="0" smtClean="0"/>
              <a:t>Conduct </a:t>
            </a:r>
            <a:r>
              <a:rPr lang="en-US" b="1" dirty="0"/>
              <a:t>drills and exercises </a:t>
            </a:r>
            <a:r>
              <a:rPr lang="en-US" b="1" dirty="0">
                <a:solidFill>
                  <a:srgbClr val="FF0000"/>
                </a:solidFill>
              </a:rPr>
              <a:t>to test </a:t>
            </a:r>
            <a:r>
              <a:rPr lang="en-US" b="1" dirty="0"/>
              <a:t>the emergency plan </a:t>
            </a:r>
          </a:p>
        </p:txBody>
      </p:sp>
      <p:sp>
        <p:nvSpPr>
          <p:cNvPr id="4" name="Slide Number Placeholder 3"/>
          <p:cNvSpPr>
            <a:spLocks noGrp="1"/>
          </p:cNvSpPr>
          <p:nvPr>
            <p:ph type="sldNum" sz="quarter" idx="12"/>
          </p:nvPr>
        </p:nvSpPr>
        <p:spPr/>
        <p:txBody>
          <a:bodyPr/>
          <a:lstStyle/>
          <a:p>
            <a:fld id="{25C163F8-FED6-46A7-889C-15B0C64BDAFC}" type="slidenum">
              <a:rPr lang="en-US" smtClean="0"/>
              <a:t>49</a:t>
            </a:fld>
            <a:endParaRPr lang="en-US" dirty="0"/>
          </a:p>
        </p:txBody>
      </p:sp>
      <p:pic>
        <p:nvPicPr>
          <p:cNvPr id="5" name="Picture 4"/>
          <p:cNvPicPr>
            <a:picLocks noChangeAspect="1"/>
          </p:cNvPicPr>
          <p:nvPr/>
        </p:nvPicPr>
        <p:blipFill>
          <a:blip r:embed="rId3"/>
          <a:stretch>
            <a:fillRect/>
          </a:stretch>
        </p:blipFill>
        <p:spPr>
          <a:xfrm>
            <a:off x="5257800" y="4191000"/>
            <a:ext cx="3581401" cy="2514600"/>
          </a:xfrm>
          <a:prstGeom prst="rect">
            <a:avLst/>
          </a:prstGeom>
        </p:spPr>
      </p:pic>
    </p:spTree>
    <p:extLst>
      <p:ext uri="{BB962C8B-B14F-4D97-AF65-F5344CB8AC3E}">
        <p14:creationId xmlns:p14="http://schemas.microsoft.com/office/powerpoint/2010/main" val="2987496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en-US" b="1" dirty="0"/>
              <a:t>Look At </a:t>
            </a:r>
            <a:r>
              <a:rPr lang="en-US" b="1" dirty="0" smtClean="0"/>
              <a:t>Me… on Nursing Home Residents</a:t>
            </a:r>
            <a:r>
              <a:rPr lang="en-US" dirty="0" smtClean="0"/>
              <a:t>  - </a:t>
            </a:r>
            <a:r>
              <a:rPr lang="en-US" b="1" dirty="0" smtClean="0"/>
              <a:t>YouTube video </a:t>
            </a:r>
            <a:r>
              <a:rPr lang="en-US" sz="1100" b="1" dirty="0" smtClean="0"/>
              <a:t>(3.5 </a:t>
            </a:r>
            <a:r>
              <a:rPr lang="en-US" sz="1100" dirty="0" smtClean="0"/>
              <a:t>minutes)</a:t>
            </a:r>
            <a:endParaRPr lang="en-US" sz="1100" dirty="0"/>
          </a:p>
        </p:txBody>
      </p:sp>
      <p:sp>
        <p:nvSpPr>
          <p:cNvPr id="3" name="Content Placeholder 2"/>
          <p:cNvSpPr>
            <a:spLocks noGrp="1"/>
          </p:cNvSpPr>
          <p:nvPr>
            <p:ph idx="1"/>
          </p:nvPr>
        </p:nvSpPr>
        <p:spPr/>
        <p:txBody>
          <a:bodyPr>
            <a:normAutofit/>
          </a:bodyPr>
          <a:lstStyle/>
          <a:p>
            <a:endParaRPr lang="en-US" dirty="0" smtClean="0">
              <a:hlinkClick r:id="rId2"/>
            </a:endParaRPr>
          </a:p>
          <a:p>
            <a:r>
              <a:rPr lang="en-US" dirty="0" smtClean="0">
                <a:hlinkClick r:id="rId2"/>
              </a:rPr>
              <a:t>https</a:t>
            </a:r>
            <a:r>
              <a:rPr lang="en-US" dirty="0">
                <a:hlinkClick r:id="rId2"/>
              </a:rPr>
              <a:t>://</a:t>
            </a:r>
            <a:r>
              <a:rPr lang="en-US" dirty="0" smtClean="0">
                <a:hlinkClick r:id="rId2"/>
              </a:rPr>
              <a:t>www.bing.com/videos/search?q=look+at+me+video+nursing+home&amp;view=detail&amp;mid=D5A8CB93A1242AFCBFD2D5A8CB93A1242AFCBFD2&amp;FORM=VIRE</a:t>
            </a:r>
            <a:endParaRPr lang="en-US" dirty="0" smtClean="0"/>
          </a:p>
          <a:p>
            <a:endParaRPr lang="en-US" dirty="0" smtClean="0"/>
          </a:p>
          <a:p>
            <a:r>
              <a:rPr lang="en-US" dirty="0" smtClean="0"/>
              <a:t>A resident in a nursing home reacts to hearing music from his past.  He asks the questions:</a:t>
            </a:r>
          </a:p>
          <a:p>
            <a:pPr lvl="1"/>
            <a:r>
              <a:rPr lang="en-US" dirty="0" smtClean="0"/>
              <a:t>What </a:t>
            </a:r>
            <a:r>
              <a:rPr lang="en-US" dirty="0"/>
              <a:t>do you see, nurses, what do you see? </a:t>
            </a:r>
            <a:endParaRPr lang="en-US" dirty="0" smtClean="0"/>
          </a:p>
          <a:p>
            <a:pPr lvl="1"/>
            <a:r>
              <a:rPr lang="en-US" dirty="0" smtClean="0"/>
              <a:t>What are </a:t>
            </a:r>
            <a:r>
              <a:rPr lang="en-US" dirty="0"/>
              <a:t>you thinking, when you </a:t>
            </a:r>
            <a:r>
              <a:rPr lang="en-US" b="1" dirty="0"/>
              <a:t>look</a:t>
            </a:r>
            <a:r>
              <a:rPr lang="en-US" dirty="0"/>
              <a:t> at </a:t>
            </a:r>
            <a:r>
              <a:rPr lang="en-US" b="1" dirty="0"/>
              <a:t>me</a:t>
            </a:r>
            <a:r>
              <a:rPr lang="en-US" dirty="0"/>
              <a:t> — A crabby old </a:t>
            </a:r>
            <a:r>
              <a:rPr lang="en-US" dirty="0" smtClean="0"/>
              <a:t>man, </a:t>
            </a:r>
            <a:r>
              <a:rPr lang="en-US" dirty="0"/>
              <a:t>not very wise, Uncertain of habit, with far-away eyes</a:t>
            </a:r>
            <a:r>
              <a:rPr lang="en-US" dirty="0" smtClean="0"/>
              <a:t>,</a:t>
            </a:r>
          </a:p>
          <a:p>
            <a:pPr lvl="1"/>
            <a:r>
              <a:rPr lang="en-US" b="1" dirty="0" smtClean="0"/>
              <a:t>Look at me what do you see?</a:t>
            </a:r>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37160450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t>
            </a:r>
            <a:r>
              <a:rPr lang="en-US" b="1" dirty="0"/>
              <a:t>Emergency Preparedness Final </a:t>
            </a:r>
            <a:r>
              <a:rPr lang="en-US" b="1" dirty="0" smtClean="0"/>
              <a:t>Rule &amp;</a:t>
            </a:r>
            <a:r>
              <a:rPr lang="en-US" b="1" dirty="0"/>
              <a:t>Training and Testing Requirements</a:t>
            </a:r>
            <a:endParaRPr lang="en-US" dirty="0"/>
          </a:p>
        </p:txBody>
      </p:sp>
      <p:sp>
        <p:nvSpPr>
          <p:cNvPr id="3" name="Content Placeholder 2"/>
          <p:cNvSpPr>
            <a:spLocks noGrp="1"/>
          </p:cNvSpPr>
          <p:nvPr>
            <p:ph idx="1"/>
          </p:nvPr>
        </p:nvSpPr>
        <p:spPr/>
        <p:txBody>
          <a:bodyPr>
            <a:normAutofit fontScale="92500"/>
          </a:bodyPr>
          <a:lstStyle/>
          <a:p>
            <a:endParaRPr lang="en-US" dirty="0"/>
          </a:p>
          <a:p>
            <a:r>
              <a:rPr lang="en-US" b="1" dirty="0" smtClean="0"/>
              <a:t>Facilities </a:t>
            </a:r>
            <a:r>
              <a:rPr lang="en-US" b="1" dirty="0"/>
              <a:t>are expected to meet all Training and Testing Requirements by the implementation date.</a:t>
            </a:r>
          </a:p>
          <a:p>
            <a:endParaRPr lang="en-US" b="1" dirty="0"/>
          </a:p>
          <a:p>
            <a:r>
              <a:rPr lang="en-US" b="1" dirty="0"/>
              <a:t>This means facilities are expected to have completed the following by 11/15/17:</a:t>
            </a:r>
          </a:p>
          <a:p>
            <a:endParaRPr lang="en-US" b="1" dirty="0"/>
          </a:p>
          <a:p>
            <a:r>
              <a:rPr lang="en-US" b="1" dirty="0"/>
              <a:t>All of the staff training requirements</a:t>
            </a:r>
          </a:p>
          <a:p>
            <a:endParaRPr lang="en-US" b="1" dirty="0"/>
          </a:p>
          <a:p>
            <a:r>
              <a:rPr lang="en-US" b="1" dirty="0"/>
              <a:t>Participation in a </a:t>
            </a:r>
            <a:r>
              <a:rPr lang="en-US" b="1" dirty="0">
                <a:solidFill>
                  <a:srgbClr val="FF0000"/>
                </a:solidFill>
              </a:rPr>
              <a:t>full-scale exercise </a:t>
            </a:r>
            <a:r>
              <a:rPr lang="en-US" b="1" dirty="0"/>
              <a:t>that is community-based or when a community-based exercise is not accessible, an individual, </a:t>
            </a:r>
            <a:r>
              <a:rPr lang="en-US" b="1" dirty="0">
                <a:solidFill>
                  <a:srgbClr val="FF0000"/>
                </a:solidFill>
              </a:rPr>
              <a:t>facility-based exercise</a:t>
            </a:r>
            <a:r>
              <a:rPr lang="en-US" dirty="0"/>
              <a:t>.</a:t>
            </a:r>
          </a:p>
        </p:txBody>
      </p:sp>
      <p:sp>
        <p:nvSpPr>
          <p:cNvPr id="4" name="Slide Number Placeholder 3"/>
          <p:cNvSpPr>
            <a:spLocks noGrp="1"/>
          </p:cNvSpPr>
          <p:nvPr>
            <p:ph type="sldNum" sz="quarter" idx="12"/>
          </p:nvPr>
        </p:nvSpPr>
        <p:spPr/>
        <p:txBody>
          <a:bodyPr/>
          <a:lstStyle/>
          <a:p>
            <a:fld id="{25C163F8-FED6-46A7-889C-15B0C64BDAFC}" type="slidenum">
              <a:rPr lang="en-US" smtClean="0"/>
              <a:t>50</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943600" y="3581400"/>
            <a:ext cx="2971800" cy="1371600"/>
          </a:xfrm>
          <a:prstGeom prst="rect">
            <a:avLst/>
          </a:prstGeom>
        </p:spPr>
      </p:pic>
    </p:spTree>
    <p:extLst>
      <p:ext uri="{BB962C8B-B14F-4D97-AF65-F5344CB8AC3E}">
        <p14:creationId xmlns:p14="http://schemas.microsoft.com/office/powerpoint/2010/main" val="3590742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Training &amp; Testing Requirements</a:t>
            </a:r>
            <a:endParaRPr lang="en-US" dirty="0"/>
          </a:p>
        </p:txBody>
      </p:sp>
      <p:sp>
        <p:nvSpPr>
          <p:cNvPr id="3" name="Content Placeholder 2"/>
          <p:cNvSpPr>
            <a:spLocks noGrp="1"/>
          </p:cNvSpPr>
          <p:nvPr>
            <p:ph idx="1"/>
          </p:nvPr>
        </p:nvSpPr>
        <p:spPr/>
        <p:txBody>
          <a:bodyPr>
            <a:normAutofit lnSpcReduction="10000"/>
          </a:bodyPr>
          <a:lstStyle/>
          <a:p>
            <a:r>
              <a:rPr lang="en-US" b="1" dirty="0" smtClean="0"/>
              <a:t>This </a:t>
            </a:r>
            <a:r>
              <a:rPr lang="en-US" b="1" dirty="0"/>
              <a:t>means facilities are expected to have completed the following by </a:t>
            </a:r>
            <a:r>
              <a:rPr lang="en-US" b="1" dirty="0" smtClean="0"/>
              <a:t>11/15/2017</a:t>
            </a:r>
            <a:r>
              <a:rPr lang="en-US" b="1" dirty="0"/>
              <a:t>:</a:t>
            </a:r>
          </a:p>
          <a:p>
            <a:endParaRPr lang="en-US" b="1" dirty="0"/>
          </a:p>
          <a:p>
            <a:r>
              <a:rPr lang="en-US" b="1" dirty="0"/>
              <a:t>Conduct an additional exercise that may include, but is not limited to the following</a:t>
            </a:r>
            <a:r>
              <a:rPr lang="en-US" b="1" dirty="0" smtClean="0"/>
              <a:t>:</a:t>
            </a:r>
          </a:p>
          <a:p>
            <a:endParaRPr lang="en-US" b="1" dirty="0"/>
          </a:p>
          <a:p>
            <a:pPr lvl="1"/>
            <a:r>
              <a:rPr lang="en-US" b="1" dirty="0" smtClean="0"/>
              <a:t> A </a:t>
            </a:r>
            <a:r>
              <a:rPr lang="en-US" b="1" dirty="0"/>
              <a:t>second full-scale exercise that is individual, facility-based.</a:t>
            </a:r>
          </a:p>
          <a:p>
            <a:endParaRPr lang="en-US" b="1" dirty="0"/>
          </a:p>
          <a:p>
            <a:pPr lvl="1"/>
            <a:r>
              <a:rPr lang="en-US" b="1" dirty="0" smtClean="0"/>
              <a:t>A </a:t>
            </a:r>
            <a:r>
              <a:rPr lang="en-US" b="1" dirty="0"/>
              <a:t>tabletop exercise that includes a group discussion led by a facilitator, using a narrated, clinically-relevant emergency scenario, and a set of problem statements, directed messages, or prepared questions designed to challenge an emergency plan.</a:t>
            </a:r>
          </a:p>
          <a:p>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51</a:t>
            </a:fld>
            <a:endParaRPr lang="en-US" dirty="0"/>
          </a:p>
        </p:txBody>
      </p:sp>
    </p:spTree>
    <p:extLst>
      <p:ext uri="{BB962C8B-B14F-4D97-AF65-F5344CB8AC3E}">
        <p14:creationId xmlns:p14="http://schemas.microsoft.com/office/powerpoint/2010/main" val="13923599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Training &amp; Testing Program Definitions</a:t>
            </a:r>
            <a:endParaRPr lang="en-US" dirty="0"/>
          </a:p>
        </p:txBody>
      </p:sp>
      <p:sp>
        <p:nvSpPr>
          <p:cNvPr id="3" name="Content Placeholder 2"/>
          <p:cNvSpPr>
            <a:spLocks noGrp="1"/>
          </p:cNvSpPr>
          <p:nvPr>
            <p:ph idx="1"/>
          </p:nvPr>
        </p:nvSpPr>
        <p:spPr/>
        <p:txBody>
          <a:bodyPr>
            <a:normAutofit fontScale="92500" lnSpcReduction="10000"/>
          </a:bodyPr>
          <a:lstStyle/>
          <a:p>
            <a:r>
              <a:rPr lang="en-US" b="1" cap="all" dirty="0" smtClean="0"/>
              <a:t>Facility-Based</a:t>
            </a:r>
            <a:r>
              <a:rPr lang="en-US" b="1" dirty="0"/>
              <a:t>: </a:t>
            </a:r>
            <a:r>
              <a:rPr lang="en-US" dirty="0"/>
              <a:t>When discussing the terms “all-hazards approach” and facility-based risk assessments, we consider the term “facility-based” to mean that the emergency preparedness program is specific to the facility. Facility-based includes, but is not limited to, hazards specific to a facility based on the geographic location; Patient/Resident/Client population; facility type and potential surrounding community assets (i.e. rural area versus a large metropolitan area).</a:t>
            </a:r>
          </a:p>
          <a:p>
            <a:endParaRPr lang="en-US" dirty="0"/>
          </a:p>
          <a:p>
            <a:r>
              <a:rPr lang="en-US" b="1" cap="all" dirty="0"/>
              <a:t>Full-Scale Exercise</a:t>
            </a:r>
            <a:r>
              <a:rPr lang="en-US" b="1" dirty="0"/>
              <a:t>: </a:t>
            </a:r>
            <a:r>
              <a:rPr lang="en-US" dirty="0"/>
              <a:t>A full scale exercise is a multi-agency, multijurisdictional, multi-discipline exercise involving functional (for example, joint field office, emergency operation centers, etc.) and/or ‘‘boots on the ground’’ response (for example, firefighters decontaminating mock victims).</a:t>
            </a: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52</a:t>
            </a:fld>
            <a:endParaRPr lang="en-US" dirty="0"/>
          </a:p>
        </p:txBody>
      </p:sp>
      <p:pic>
        <p:nvPicPr>
          <p:cNvPr id="5" name="Picture 4" descr="https://media2.s-nbcnews.com/j/msnbc/components/video/201708/f_harvey_nursinghome_170830.nbcnews-ux-1080-6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6019800"/>
            <a:ext cx="1896428" cy="762000"/>
          </a:xfrm>
          <a:prstGeom prst="rect">
            <a:avLst/>
          </a:prstGeom>
          <a:noFill/>
          <a:ln>
            <a:noFill/>
          </a:ln>
        </p:spPr>
      </p:pic>
    </p:spTree>
    <p:extLst>
      <p:ext uri="{BB962C8B-B14F-4D97-AF65-F5344CB8AC3E}">
        <p14:creationId xmlns:p14="http://schemas.microsoft.com/office/powerpoint/2010/main" val="5301795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10" y="347472"/>
            <a:ext cx="8229600" cy="719328"/>
          </a:xfrm>
        </p:spPr>
        <p:txBody>
          <a:bodyPr>
            <a:normAutofit fontScale="90000"/>
          </a:bodyPr>
          <a:lstStyle/>
          <a:p>
            <a:r>
              <a:rPr lang="en-US" b="1" dirty="0" smtClean="0"/>
              <a:t>Training </a:t>
            </a:r>
            <a:r>
              <a:rPr lang="en-US" b="1" dirty="0"/>
              <a:t>&amp; Testing Program Definitions</a:t>
            </a:r>
            <a:endParaRPr lang="en-US" dirty="0"/>
          </a:p>
        </p:txBody>
      </p:sp>
      <p:sp>
        <p:nvSpPr>
          <p:cNvPr id="3" name="Content Placeholder 2"/>
          <p:cNvSpPr>
            <a:spLocks noGrp="1"/>
          </p:cNvSpPr>
          <p:nvPr>
            <p:ph idx="1"/>
          </p:nvPr>
        </p:nvSpPr>
        <p:spPr>
          <a:xfrm>
            <a:off x="457200" y="1219200"/>
            <a:ext cx="8229600" cy="5638800"/>
          </a:xfrm>
        </p:spPr>
        <p:txBody>
          <a:bodyPr/>
          <a:lstStyle/>
          <a:p>
            <a:r>
              <a:rPr lang="en-US" b="1" dirty="0" smtClean="0"/>
              <a:t>Table-top </a:t>
            </a:r>
            <a:r>
              <a:rPr lang="en-US" b="1" dirty="0"/>
              <a:t>Exercise (TTX): </a:t>
            </a:r>
            <a:r>
              <a:rPr lang="en-US" sz="2200" b="1" dirty="0"/>
              <a:t>A table-top exercise is a group discussion led by a facilitator, using narrated, clinically-relevant emergency scenario, and a set of problem statements, directed messages, or prepared questions designed to challenge an emergency plan. It involves key personnel discussing simulated scenarios, including computer-simulated exercises, in an informal setting. TTXs can be used to assess plans, policies, and procedures</a:t>
            </a:r>
            <a:r>
              <a:rPr lang="en-US" sz="2200" b="1" dirty="0" smtClean="0"/>
              <a:t>.</a:t>
            </a:r>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53</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267200"/>
            <a:ext cx="3886200" cy="2438400"/>
          </a:xfrm>
          <a:prstGeom prst="rect">
            <a:avLst/>
          </a:prstGeom>
          <a:noFill/>
          <a:ln>
            <a:noFill/>
          </a:ln>
        </p:spPr>
      </p:pic>
      <p:sp>
        <p:nvSpPr>
          <p:cNvPr id="6" name="Rectangle 5"/>
          <p:cNvSpPr/>
          <p:nvPr/>
        </p:nvSpPr>
        <p:spPr>
          <a:xfrm>
            <a:off x="7620" y="4826675"/>
            <a:ext cx="5029200" cy="2031325"/>
          </a:xfrm>
          <a:prstGeom prst="rect">
            <a:avLst/>
          </a:prstGeom>
        </p:spPr>
        <p:txBody>
          <a:bodyPr wrap="square">
            <a:spAutoFit/>
          </a:bodyPr>
          <a:lstStyle/>
          <a:p>
            <a:r>
              <a:rPr lang="en-US" b="1" dirty="0">
                <a:solidFill>
                  <a:srgbClr val="000000"/>
                </a:solidFill>
                <a:latin typeface="Calibri" panose="020F0502020204030204" pitchFamily="34" charset="0"/>
                <a:ea typeface="Calibri" panose="020F0502020204030204" pitchFamily="34" charset="0"/>
              </a:rPr>
              <a:t>State Operations Manual, Appendix Z- Emergency Preparedness for All Provider and Certified Supplier Types, Interpretive Guidance, Table of Contents, </a:t>
            </a:r>
            <a:r>
              <a:rPr lang="en-US" dirty="0">
                <a:solidFill>
                  <a:srgbClr val="000000"/>
                </a:solidFill>
                <a:latin typeface="Arial" panose="020B0604020202020204" pitchFamily="34" charset="0"/>
                <a:ea typeface="Calibri" panose="020F0502020204030204" pitchFamily="34" charset="0"/>
              </a:rPr>
              <a:t>Issued 06-09-2017</a:t>
            </a:r>
            <a:endParaRPr lang="en-US" dirty="0">
              <a:latin typeface="Calibri" panose="020F0502020204030204" pitchFamily="34" charset="0"/>
              <a:ea typeface="Calibri" panose="020F0502020204030204" pitchFamily="34" charset="0"/>
            </a:endParaRPr>
          </a:p>
          <a:p>
            <a:r>
              <a:rPr lang="en-US" u="sng" dirty="0">
                <a:solidFill>
                  <a:srgbClr val="1F497D"/>
                </a:solidFill>
                <a:latin typeface="Calibri" panose="020F0502020204030204" pitchFamily="34" charset="0"/>
                <a:ea typeface="Calibri" panose="020F0502020204030204" pitchFamily="34" charset="0"/>
                <a:hlinkClick r:id="rId4"/>
              </a:rPr>
              <a:t>https://www.cms.gov/Regulations-and-Guidance/Guidance/Manuals/downloads/som107ap_z_emergprep.pdf</a:t>
            </a:r>
            <a:endParaRPr lang="en-US" dirty="0"/>
          </a:p>
        </p:txBody>
      </p:sp>
    </p:spTree>
    <p:extLst>
      <p:ext uri="{BB962C8B-B14F-4D97-AF65-F5344CB8AC3E}">
        <p14:creationId xmlns:p14="http://schemas.microsoft.com/office/powerpoint/2010/main" val="41239201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Examples of Table Top Exercises or Full Scale Exercises</a:t>
            </a:r>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54</a:t>
            </a:fld>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b="1" dirty="0" smtClean="0"/>
              <a:t>Earthquakes</a:t>
            </a:r>
          </a:p>
          <a:p>
            <a:r>
              <a:rPr lang="en-US" b="1" dirty="0" smtClean="0"/>
              <a:t>Tornados</a:t>
            </a:r>
          </a:p>
          <a:p>
            <a:r>
              <a:rPr lang="en-US" b="1" dirty="0" smtClean="0"/>
              <a:t>Hurricane</a:t>
            </a:r>
          </a:p>
          <a:p>
            <a:r>
              <a:rPr lang="en-US" b="1" dirty="0" smtClean="0"/>
              <a:t>Flooding</a:t>
            </a:r>
          </a:p>
          <a:p>
            <a:r>
              <a:rPr lang="en-US" b="1" dirty="0" smtClean="0"/>
              <a:t>Fires</a:t>
            </a:r>
          </a:p>
          <a:p>
            <a:r>
              <a:rPr lang="en-US" b="1" dirty="0" smtClean="0"/>
              <a:t>Cyber Security Attack</a:t>
            </a:r>
          </a:p>
          <a:p>
            <a:r>
              <a:rPr lang="en-US" b="1" dirty="0" smtClean="0"/>
              <a:t>Infectious Disease Outbreak</a:t>
            </a:r>
          </a:p>
          <a:p>
            <a:r>
              <a:rPr lang="en-US" b="1" dirty="0" smtClean="0"/>
              <a:t>Active Shooter</a:t>
            </a:r>
            <a:endParaRPr lang="en-US" b="1" dirty="0"/>
          </a:p>
        </p:txBody>
      </p:sp>
      <p:pic>
        <p:nvPicPr>
          <p:cNvPr id="8" name="Picture 7"/>
          <p:cNvPicPr>
            <a:picLocks noChangeAspect="1"/>
          </p:cNvPicPr>
          <p:nvPr/>
        </p:nvPicPr>
        <p:blipFill>
          <a:blip r:embed="rId3"/>
          <a:stretch>
            <a:fillRect/>
          </a:stretch>
        </p:blipFill>
        <p:spPr>
          <a:xfrm>
            <a:off x="5334000" y="1993900"/>
            <a:ext cx="2667000" cy="2870200"/>
          </a:xfrm>
          <a:prstGeom prst="rect">
            <a:avLst/>
          </a:prstGeom>
        </p:spPr>
      </p:pic>
      <p:pic>
        <p:nvPicPr>
          <p:cNvPr id="10" name="Picture 9"/>
          <p:cNvPicPr>
            <a:picLocks noChangeAspect="1"/>
          </p:cNvPicPr>
          <p:nvPr/>
        </p:nvPicPr>
        <p:blipFill>
          <a:blip r:embed="rId4"/>
          <a:stretch>
            <a:fillRect/>
          </a:stretch>
        </p:blipFill>
        <p:spPr>
          <a:xfrm>
            <a:off x="4343400" y="5338483"/>
            <a:ext cx="2459901" cy="1219199"/>
          </a:xfrm>
          <a:prstGeom prst="rect">
            <a:avLst/>
          </a:prstGeom>
        </p:spPr>
      </p:pic>
    </p:spTree>
    <p:extLst>
      <p:ext uri="{BB962C8B-B14F-4D97-AF65-F5344CB8AC3E}">
        <p14:creationId xmlns:p14="http://schemas.microsoft.com/office/powerpoint/2010/main" val="41412412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Hurricane Harvey was “Epic”</a:t>
            </a:r>
            <a:endParaRPr lang="en-US" b="1" dirty="0"/>
          </a:p>
        </p:txBody>
      </p:sp>
      <p:sp>
        <p:nvSpPr>
          <p:cNvPr id="3" name="Content Placeholder 2"/>
          <p:cNvSpPr>
            <a:spLocks noGrp="1"/>
          </p:cNvSpPr>
          <p:nvPr>
            <p:ph idx="1"/>
          </p:nvPr>
        </p:nvSpPr>
        <p:spPr/>
        <p:txBody>
          <a:bodyPr/>
          <a:lstStyle/>
          <a:p>
            <a:r>
              <a:rPr lang="en-US" b="1" dirty="0" smtClean="0"/>
              <a:t>Support came from many sources</a:t>
            </a:r>
          </a:p>
          <a:p>
            <a:pPr lvl="1"/>
            <a:r>
              <a:rPr lang="en-US" b="1" dirty="0" smtClean="0"/>
              <a:t>17,000 National Guard troops from 16 states</a:t>
            </a:r>
          </a:p>
          <a:p>
            <a:pPr lvl="1"/>
            <a:r>
              <a:rPr lang="en-US" b="1" dirty="0" smtClean="0"/>
              <a:t>The “Cajun Navy” went door to door in boats</a:t>
            </a:r>
          </a:p>
          <a:p>
            <a:pPr lvl="1"/>
            <a:r>
              <a:rPr lang="en-US" b="1" dirty="0" smtClean="0"/>
              <a:t>A furniture store opened for temporary shelter</a:t>
            </a:r>
          </a:p>
          <a:p>
            <a:pPr lvl="1"/>
            <a:r>
              <a:rPr lang="en-US" b="1" dirty="0" smtClean="0"/>
              <a:t>Churches opened their doors</a:t>
            </a:r>
          </a:p>
          <a:p>
            <a:pPr lvl="1"/>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55</a:t>
            </a:fld>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04800" y="4038600"/>
            <a:ext cx="1790700" cy="2438400"/>
          </a:xfrm>
          <a:prstGeom prst="rect">
            <a:avLst/>
          </a:prstGeom>
        </p:spPr>
      </p:pic>
      <p:pic>
        <p:nvPicPr>
          <p:cNvPr id="1026" name="Picture 2" descr="cid:0c41474f-55c0-4757-9881-055caab5706a@namprd05.prod.outlook.com"/>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250949" y="4038600"/>
            <a:ext cx="305297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3622" y="4038600"/>
            <a:ext cx="3248025" cy="2569464"/>
          </a:xfrm>
          <a:prstGeom prst="rect">
            <a:avLst/>
          </a:prstGeom>
        </p:spPr>
      </p:pic>
      <p:pic>
        <p:nvPicPr>
          <p:cNvPr id="7" name="Picture 6"/>
          <p:cNvPicPr>
            <a:picLocks noChangeAspect="1"/>
          </p:cNvPicPr>
          <p:nvPr/>
        </p:nvPicPr>
        <p:blipFill>
          <a:blip r:embed="rId7"/>
          <a:stretch>
            <a:fillRect/>
          </a:stretch>
        </p:blipFill>
        <p:spPr>
          <a:xfrm>
            <a:off x="6781799" y="1371600"/>
            <a:ext cx="2174695" cy="2168652"/>
          </a:xfrm>
          <a:prstGeom prst="rect">
            <a:avLst/>
          </a:prstGeom>
        </p:spPr>
      </p:pic>
    </p:spTree>
    <p:extLst>
      <p:ext uri="{BB962C8B-B14F-4D97-AF65-F5344CB8AC3E}">
        <p14:creationId xmlns:p14="http://schemas.microsoft.com/office/powerpoint/2010/main" val="335591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Houston and surrounding area – </a:t>
            </a:r>
            <a:br>
              <a:rPr lang="en-US" b="1" dirty="0" smtClean="0"/>
            </a:br>
            <a:r>
              <a:rPr lang="en-US" b="1" dirty="0" smtClean="0"/>
              <a:t>Historic Flooding - August 2017</a:t>
            </a:r>
            <a:endParaRPr lang="en-US" b="1" dirty="0"/>
          </a:p>
        </p:txBody>
      </p:sp>
      <p:pic>
        <p:nvPicPr>
          <p:cNvPr id="5" name="Content Placeholder 4"/>
          <p:cNvPicPr>
            <a:picLocks noGrp="1" noChangeAspect="1"/>
          </p:cNvPicPr>
          <p:nvPr>
            <p:ph idx="1"/>
          </p:nvPr>
        </p:nvPicPr>
        <p:blipFill>
          <a:blip r:embed="rId3"/>
          <a:stretch>
            <a:fillRect/>
          </a:stretch>
        </p:blipFill>
        <p:spPr>
          <a:xfrm>
            <a:off x="228600" y="1663636"/>
            <a:ext cx="2435691" cy="1981200"/>
          </a:xfrm>
          <a:prstGeom prst="rect">
            <a:avLst/>
          </a:prstGeom>
        </p:spPr>
      </p:pic>
      <p:sp>
        <p:nvSpPr>
          <p:cNvPr id="4" name="Slide Number Placeholder 3"/>
          <p:cNvSpPr>
            <a:spLocks noGrp="1"/>
          </p:cNvSpPr>
          <p:nvPr>
            <p:ph type="sldNum" sz="quarter" idx="12"/>
          </p:nvPr>
        </p:nvSpPr>
        <p:spPr/>
        <p:txBody>
          <a:bodyPr/>
          <a:lstStyle/>
          <a:p>
            <a:fld id="{25C163F8-FED6-46A7-889C-15B0C64BDAFC}" type="slidenum">
              <a:rPr lang="en-US" smtClean="0"/>
              <a:t>56</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971675"/>
            <a:ext cx="2952750" cy="19526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64" y="4092511"/>
            <a:ext cx="2667000" cy="1905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4700" y="4191000"/>
            <a:ext cx="2876550" cy="19145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1250" y="2057400"/>
            <a:ext cx="2857500" cy="18002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3086" y="4495800"/>
            <a:ext cx="2486025" cy="1905000"/>
          </a:xfrm>
          <a:prstGeom prst="rect">
            <a:avLst/>
          </a:prstGeom>
        </p:spPr>
      </p:pic>
    </p:spTree>
    <p:extLst>
      <p:ext uri="{BB962C8B-B14F-4D97-AF65-F5344CB8AC3E}">
        <p14:creationId xmlns:p14="http://schemas.microsoft.com/office/powerpoint/2010/main" val="1439829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Hurricane Harvey Rain Impact</a:t>
            </a:r>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57</a:t>
            </a:fld>
            <a:endParaRPr lang="en-US" dirty="0"/>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l="10515" t="16349" r="3643" b="5269"/>
          <a:stretch/>
        </p:blipFill>
        <p:spPr bwMode="auto">
          <a:xfrm>
            <a:off x="457200" y="1709928"/>
            <a:ext cx="8229600" cy="44451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6794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b="1" dirty="0" smtClean="0"/>
              <a:t>New LTC Emergency Preparedness Resource</a:t>
            </a:r>
            <a:endParaRPr lang="en-US" b="1" dirty="0"/>
          </a:p>
        </p:txBody>
      </p:sp>
      <p:sp>
        <p:nvSpPr>
          <p:cNvPr id="7" name="Content Placeholder 6"/>
          <p:cNvSpPr>
            <a:spLocks noGrp="1"/>
          </p:cNvSpPr>
          <p:nvPr>
            <p:ph sz="half" idx="2"/>
          </p:nvPr>
        </p:nvSpPr>
        <p:spPr>
          <a:xfrm>
            <a:off x="4648200" y="1673352"/>
            <a:ext cx="4038600" cy="5108448"/>
          </a:xfrm>
        </p:spPr>
        <p:txBody>
          <a:bodyPr>
            <a:normAutofit fontScale="55000" lnSpcReduction="20000"/>
          </a:bodyPr>
          <a:lstStyle/>
          <a:p>
            <a:endParaRPr lang="en-US" sz="2600" b="1" i="1" dirty="0" smtClean="0"/>
          </a:p>
          <a:p>
            <a:r>
              <a:rPr lang="en-US" sz="3100" b="1" i="1" dirty="0" smtClean="0"/>
              <a:t>Hilal </a:t>
            </a:r>
            <a:r>
              <a:rPr lang="en-US" sz="3100" b="1" i="1" dirty="0"/>
              <a:t>Salami</a:t>
            </a:r>
            <a:r>
              <a:rPr lang="en-US" sz="3100" b="1" dirty="0"/>
              <a:t> is the </a:t>
            </a:r>
            <a:r>
              <a:rPr lang="en-US" sz="3100" b="1" dirty="0">
                <a:solidFill>
                  <a:srgbClr val="FF0000"/>
                </a:solidFill>
              </a:rPr>
              <a:t>Emergency Preparedness Coordinator for Special Populations </a:t>
            </a:r>
            <a:r>
              <a:rPr lang="en-US" sz="3100" b="1" dirty="0"/>
              <a:t>with the Southeast Texas Regional Advisory Council (SETRAC), which serves as the Department of State Health Services contractor for the Hospital Preparedness Program (HPP) grant</a:t>
            </a:r>
            <a:r>
              <a:rPr lang="en-US" sz="3100" b="1" dirty="0" smtClean="0"/>
              <a:t>.</a:t>
            </a:r>
          </a:p>
          <a:p>
            <a:endParaRPr lang="en-US" sz="3100" b="1" dirty="0" smtClean="0"/>
          </a:p>
          <a:p>
            <a:r>
              <a:rPr lang="en-US" sz="3100" b="1" dirty="0" smtClean="0"/>
              <a:t>Under </a:t>
            </a:r>
            <a:r>
              <a:rPr lang="en-US" sz="3100" b="1" dirty="0"/>
              <a:t>his new role with SETRAC, Hilal will be leading the way to Special Populations coalition building including preparedness and planning initiatives, training and exercise guidance for Long Term Care facilities, Nursing Homes, Assisted Living Centers, Inpatient Mental health among others, within a 25-county jurisdiction across Southeast Texas. </a:t>
            </a:r>
          </a:p>
          <a:p>
            <a:endParaRPr lang="en-US" b="1" dirty="0"/>
          </a:p>
        </p:txBody>
      </p:sp>
      <p:sp>
        <p:nvSpPr>
          <p:cNvPr id="4" name="Slide Number Placeholder 3"/>
          <p:cNvSpPr>
            <a:spLocks noGrp="1"/>
          </p:cNvSpPr>
          <p:nvPr>
            <p:ph type="sldNum" sz="quarter" idx="12"/>
          </p:nvPr>
        </p:nvSpPr>
        <p:spPr/>
        <p:txBody>
          <a:bodyPr/>
          <a:lstStyle/>
          <a:p>
            <a:fld id="{25C163F8-FED6-46A7-889C-15B0C64BDAFC}" type="slidenum">
              <a:rPr lang="en-US" smtClean="0"/>
              <a:t>58</a:t>
            </a:fld>
            <a:endParaRPr lang="en-US" dirty="0"/>
          </a:p>
        </p:txBody>
      </p:sp>
      <p:pic>
        <p:nvPicPr>
          <p:cNvPr id="8" name="Content Placeholder 7"/>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09601" y="1709928"/>
            <a:ext cx="3200400" cy="3332422"/>
          </a:xfrm>
          <a:prstGeom prst="rect">
            <a:avLst/>
          </a:prstGeom>
        </p:spPr>
      </p:pic>
      <p:sp>
        <p:nvSpPr>
          <p:cNvPr id="9" name="Rectangle 8"/>
          <p:cNvSpPr/>
          <p:nvPr/>
        </p:nvSpPr>
        <p:spPr>
          <a:xfrm>
            <a:off x="457200" y="6096741"/>
            <a:ext cx="3944110" cy="685059"/>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Hilal can be contacted at 713-204-6468 </a:t>
            </a:r>
            <a:r>
              <a:rPr lang="en-US" b="1" dirty="0" smtClean="0">
                <a:latin typeface="Calibri" panose="020F0502020204030204" pitchFamily="34" charset="0"/>
                <a:ea typeface="Calibri" panose="020F0502020204030204" pitchFamily="34" charset="0"/>
                <a:cs typeface="Times New Roman" panose="02020603050405020304" pitchFamily="18" charset="0"/>
              </a:rPr>
              <a:t>or </a:t>
            </a:r>
            <a:r>
              <a:rPr lang="en-US"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hilal.salami@setrac.org</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609601" y="5239610"/>
            <a:ext cx="1066165" cy="448310"/>
          </a:xfrm>
          <a:prstGeom prst="rect">
            <a:avLst/>
          </a:prstGeom>
        </p:spPr>
      </p:pic>
      <p:sp>
        <p:nvSpPr>
          <p:cNvPr id="11" name="Rectangle 10"/>
          <p:cNvSpPr/>
          <p:nvPr/>
        </p:nvSpPr>
        <p:spPr>
          <a:xfrm>
            <a:off x="636272" y="5727409"/>
            <a:ext cx="2591094" cy="369332"/>
          </a:xfrm>
          <a:prstGeom prst="rect">
            <a:avLst/>
          </a:prstGeom>
        </p:spPr>
        <p:txBody>
          <a:bodyPr wrap="none">
            <a:spAutoFit/>
          </a:bodyPr>
          <a:lstStyle/>
          <a:p>
            <a:r>
              <a:rPr lang="en-US" b="1" i="1" dirty="0">
                <a:latin typeface="Calibri" panose="020F0502020204030204" pitchFamily="34" charset="0"/>
                <a:ea typeface="Calibri" panose="020F0502020204030204" pitchFamily="34" charset="0"/>
                <a:cs typeface="Times New Roman" panose="02020603050405020304" pitchFamily="18" charset="0"/>
              </a:rPr>
              <a:t>Hilal Salami LP, BSc, HSO </a:t>
            </a:r>
            <a:endParaRPr lang="en-US" dirty="0"/>
          </a:p>
        </p:txBody>
      </p:sp>
    </p:spTree>
    <p:extLst>
      <p:ext uri="{BB962C8B-B14F-4D97-AF65-F5344CB8AC3E}">
        <p14:creationId xmlns:p14="http://schemas.microsoft.com/office/powerpoint/2010/main" val="1487488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Regional Healthcare Preparedness Coalition</a:t>
            </a:r>
          </a:p>
        </p:txBody>
      </p:sp>
      <p:sp>
        <p:nvSpPr>
          <p:cNvPr id="3" name="Text Placeholder 2"/>
          <p:cNvSpPr>
            <a:spLocks noGrp="1"/>
          </p:cNvSpPr>
          <p:nvPr>
            <p:ph type="body" idx="1"/>
          </p:nvPr>
        </p:nvSpPr>
        <p:spPr>
          <a:xfrm>
            <a:off x="457200" y="1932591"/>
            <a:ext cx="3931920" cy="639762"/>
          </a:xfrm>
        </p:spPr>
        <p:txBody>
          <a:bodyPr/>
          <a:lstStyle/>
          <a:p>
            <a:r>
              <a:rPr lang="en-US" b="1" dirty="0"/>
              <a:t>EMResource </a:t>
            </a:r>
          </a:p>
        </p:txBody>
      </p:sp>
      <p:sp>
        <p:nvSpPr>
          <p:cNvPr id="4" name="Content Placeholder 3"/>
          <p:cNvSpPr>
            <a:spLocks noGrp="1"/>
          </p:cNvSpPr>
          <p:nvPr>
            <p:ph sz="half" idx="2"/>
          </p:nvPr>
        </p:nvSpPr>
        <p:spPr/>
        <p:txBody>
          <a:bodyPr>
            <a:normAutofit fontScale="92500"/>
          </a:bodyPr>
          <a:lstStyle/>
          <a:p>
            <a:r>
              <a:rPr lang="en-US" dirty="0"/>
              <a:t>EMResource is an interoperable emergency and day to day communication system that streamlines communications required to prepare for, respond to, and recover from individual and large-scale disasters for the entire emergency services and healthcare spectrum. </a:t>
            </a:r>
            <a:endParaRPr lang="en-US" dirty="0"/>
          </a:p>
        </p:txBody>
      </p:sp>
      <p:sp>
        <p:nvSpPr>
          <p:cNvPr id="5" name="Text Placeholder 4"/>
          <p:cNvSpPr>
            <a:spLocks noGrp="1"/>
          </p:cNvSpPr>
          <p:nvPr>
            <p:ph type="body" sz="quarter" idx="3"/>
          </p:nvPr>
        </p:nvSpPr>
        <p:spPr/>
        <p:txBody>
          <a:bodyPr>
            <a:normAutofit fontScale="47500" lnSpcReduction="20000"/>
          </a:bodyPr>
          <a:lstStyle/>
          <a:p>
            <a:endParaRPr lang="en-US" b="1" dirty="0" smtClean="0"/>
          </a:p>
          <a:p>
            <a:r>
              <a:rPr lang="en-US" sz="5000" b="1" dirty="0" smtClean="0"/>
              <a:t>Benefits </a:t>
            </a:r>
            <a:r>
              <a:rPr lang="en-US" sz="5000" b="1" dirty="0"/>
              <a:t>of </a:t>
            </a:r>
            <a:r>
              <a:rPr lang="en-US" sz="5000" b="1" dirty="0" smtClean="0"/>
              <a:t>EMResource</a:t>
            </a:r>
          </a:p>
          <a:p>
            <a:endParaRPr lang="en-US" sz="2900" dirty="0"/>
          </a:p>
        </p:txBody>
      </p:sp>
      <p:sp>
        <p:nvSpPr>
          <p:cNvPr id="6" name="Content Placeholder 5"/>
          <p:cNvSpPr>
            <a:spLocks noGrp="1"/>
          </p:cNvSpPr>
          <p:nvPr>
            <p:ph sz="quarter" idx="4"/>
          </p:nvPr>
        </p:nvSpPr>
        <p:spPr/>
        <p:txBody>
          <a:bodyPr/>
          <a:lstStyle/>
          <a:p>
            <a:r>
              <a:rPr lang="en-US" dirty="0"/>
              <a:t>Ability to view type and availability of beds in long term care facilities during an emergency or disaster </a:t>
            </a:r>
            <a:endParaRPr lang="en-US" dirty="0" smtClean="0"/>
          </a:p>
          <a:p>
            <a:r>
              <a:rPr lang="en-US" dirty="0" smtClean="0"/>
              <a:t>Utilize </a:t>
            </a:r>
            <a:r>
              <a:rPr lang="en-US" dirty="0"/>
              <a:t>the system to participate in drills and exercises to prepare your staff for a real-world event </a:t>
            </a:r>
            <a:endParaRPr lang="en-US" dirty="0"/>
          </a:p>
        </p:txBody>
      </p:sp>
      <p:sp>
        <p:nvSpPr>
          <p:cNvPr id="7" name="Slide Number Placeholder 6"/>
          <p:cNvSpPr>
            <a:spLocks noGrp="1"/>
          </p:cNvSpPr>
          <p:nvPr>
            <p:ph type="sldNum" sz="quarter" idx="12"/>
          </p:nvPr>
        </p:nvSpPr>
        <p:spPr/>
        <p:txBody>
          <a:bodyPr/>
          <a:lstStyle/>
          <a:p>
            <a:fld id="{25C163F8-FED6-46A7-889C-15B0C64BDAFC}" type="slidenum">
              <a:rPr lang="en-US" smtClean="0"/>
              <a:t>59</a:t>
            </a:fld>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2" y="990600"/>
            <a:ext cx="1447800" cy="1100069"/>
          </a:xfrm>
          <a:prstGeom prst="rect">
            <a:avLst/>
          </a:prstGeom>
          <a:noFill/>
          <a:ln>
            <a:noFill/>
          </a:ln>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5486400"/>
            <a:ext cx="2362199" cy="1219200"/>
          </a:xfrm>
          <a:prstGeom prst="rect">
            <a:avLst/>
          </a:prstGeom>
          <a:noFill/>
          <a:ln>
            <a:noFill/>
          </a:ln>
        </p:spPr>
      </p:pic>
    </p:spTree>
    <p:extLst>
      <p:ext uri="{BB962C8B-B14F-4D97-AF65-F5344CB8AC3E}">
        <p14:creationId xmlns:p14="http://schemas.microsoft.com/office/powerpoint/2010/main" val="1023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The “Why” </a:t>
            </a:r>
            <a:r>
              <a:rPr lang="en-US" b="1" dirty="0"/>
              <a:t>LTC </a:t>
            </a:r>
            <a:r>
              <a:rPr lang="en-US" b="1" dirty="0" smtClean="0"/>
              <a:t>Reform (continued)</a:t>
            </a:r>
            <a:endParaRPr lang="en-US" b="1" dirty="0"/>
          </a:p>
        </p:txBody>
      </p:sp>
      <p:sp>
        <p:nvSpPr>
          <p:cNvPr id="3" name="Content Placeholder 2"/>
          <p:cNvSpPr>
            <a:spLocks noGrp="1"/>
          </p:cNvSpPr>
          <p:nvPr>
            <p:ph idx="1"/>
          </p:nvPr>
        </p:nvSpPr>
        <p:spPr/>
        <p:txBody>
          <a:bodyPr>
            <a:normAutofit/>
          </a:bodyPr>
          <a:lstStyle/>
          <a:p>
            <a:pPr marL="0" indent="0">
              <a:buNone/>
            </a:pPr>
            <a:r>
              <a:rPr lang="en-US" b="1" dirty="0"/>
              <a:t>The revised regulations contain important consumer protections that were not included in the previous regulations</a:t>
            </a:r>
            <a:endParaRPr lang="en-US" dirty="0"/>
          </a:p>
          <a:p>
            <a:pPr marL="0" indent="0">
              <a:buNone/>
            </a:pPr>
            <a:endParaRPr lang="en-US" dirty="0" smtClean="0"/>
          </a:p>
          <a:p>
            <a:pPr marL="0" indent="0">
              <a:buNone/>
            </a:pPr>
            <a:r>
              <a:rPr lang="en-US" dirty="0" smtClean="0"/>
              <a:t>■  </a:t>
            </a:r>
            <a:r>
              <a:rPr lang="en-US" b="1" dirty="0" smtClean="0"/>
              <a:t>Prompt </a:t>
            </a:r>
            <a:r>
              <a:rPr lang="en-US" b="1" dirty="0"/>
              <a:t>development of a care plan</a:t>
            </a:r>
            <a:r>
              <a:rPr lang="en-US" dirty="0"/>
              <a:t>. </a:t>
            </a:r>
          </a:p>
          <a:p>
            <a:pPr marL="0" indent="0">
              <a:buNone/>
            </a:pPr>
            <a:r>
              <a:rPr lang="en-US" dirty="0" smtClean="0"/>
              <a:t>■  </a:t>
            </a:r>
            <a:r>
              <a:rPr lang="en-US" b="1" dirty="0" smtClean="0"/>
              <a:t>More </a:t>
            </a:r>
            <a:r>
              <a:rPr lang="en-US" b="1" dirty="0"/>
              <a:t>comprehensive care</a:t>
            </a:r>
            <a:r>
              <a:rPr lang="en-US" dirty="0"/>
              <a:t>. </a:t>
            </a:r>
          </a:p>
          <a:p>
            <a:pPr marL="0" indent="0">
              <a:buNone/>
            </a:pPr>
            <a:r>
              <a:rPr lang="en-US" dirty="0" smtClean="0"/>
              <a:t>■  </a:t>
            </a:r>
            <a:r>
              <a:rPr lang="en-US" b="1" dirty="0" smtClean="0"/>
              <a:t>Improved </a:t>
            </a:r>
            <a:r>
              <a:rPr lang="en-US" b="1" dirty="0"/>
              <a:t>training</a:t>
            </a:r>
            <a:r>
              <a:rPr lang="en-US" dirty="0"/>
              <a:t>. </a:t>
            </a:r>
          </a:p>
          <a:p>
            <a:pPr marL="0" indent="0">
              <a:buNone/>
            </a:pPr>
            <a:r>
              <a:rPr lang="en-US" dirty="0" smtClean="0"/>
              <a:t>■  </a:t>
            </a:r>
            <a:r>
              <a:rPr lang="en-US" b="1" dirty="0" smtClean="0"/>
              <a:t>Improved </a:t>
            </a:r>
            <a:r>
              <a:rPr lang="en-US" b="1" dirty="0"/>
              <a:t>protections against abuse, neglect and exploitation</a:t>
            </a:r>
            <a:r>
              <a:rPr lang="en-US" dirty="0"/>
              <a:t>. </a:t>
            </a:r>
          </a:p>
          <a:p>
            <a:pPr marL="0" indent="0">
              <a:buNone/>
            </a:pPr>
            <a:r>
              <a:rPr lang="en-US" dirty="0" smtClean="0"/>
              <a:t>■  </a:t>
            </a:r>
            <a:r>
              <a:rPr lang="en-US" b="1" dirty="0" smtClean="0"/>
              <a:t>Better </a:t>
            </a:r>
            <a:r>
              <a:rPr lang="en-US" b="1" dirty="0"/>
              <a:t>protection of resident property</a:t>
            </a:r>
            <a:r>
              <a:rPr lang="en-US" dirty="0"/>
              <a:t>. </a:t>
            </a:r>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21325544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ASPR RESOURCES </a:t>
            </a:r>
            <a:r>
              <a:rPr lang="en-US" b="1" dirty="0"/>
              <a:t>ON FLOODING</a:t>
            </a:r>
            <a:endParaRPr lang="en-US" dirty="0"/>
          </a:p>
        </p:txBody>
      </p:sp>
      <p:sp>
        <p:nvSpPr>
          <p:cNvPr id="3" name="Content Placeholder 2"/>
          <p:cNvSpPr>
            <a:spLocks noGrp="1"/>
          </p:cNvSpPr>
          <p:nvPr>
            <p:ph idx="1"/>
          </p:nvPr>
        </p:nvSpPr>
        <p:spPr>
          <a:xfrm>
            <a:off x="461176" y="1371600"/>
            <a:ext cx="8229600" cy="4876800"/>
          </a:xfrm>
        </p:spPr>
        <p:txBody>
          <a:bodyPr>
            <a:normAutofit fontScale="40000" lnSpcReduction="20000"/>
          </a:bodyPr>
          <a:lstStyle/>
          <a:p>
            <a:endParaRPr lang="en-US" sz="2600" b="1" dirty="0" smtClean="0"/>
          </a:p>
          <a:p>
            <a:r>
              <a:rPr lang="en-US" sz="7000" b="1" dirty="0" smtClean="0"/>
              <a:t>Definitions:</a:t>
            </a:r>
          </a:p>
          <a:p>
            <a:pPr lvl="1"/>
            <a:r>
              <a:rPr lang="en-US" sz="7000" b="1" dirty="0" smtClean="0"/>
              <a:t>ASPR </a:t>
            </a:r>
            <a:r>
              <a:rPr lang="en-US" sz="7000" b="1" dirty="0"/>
              <a:t>is the United States Department of Human Services Office of the Assistant Secretary for Preparedness &amp; Response. </a:t>
            </a:r>
            <a:endParaRPr lang="en-US" sz="7000" b="1" dirty="0" smtClean="0"/>
          </a:p>
          <a:p>
            <a:pPr lvl="3"/>
            <a:r>
              <a:rPr lang="en-US" sz="6800" b="1" dirty="0" smtClean="0"/>
              <a:t>ASPR TRACIE: </a:t>
            </a:r>
            <a:r>
              <a:rPr lang="en-US" sz="6800" b="1" u="sng" dirty="0" smtClean="0">
                <a:hlinkClick r:id="rId2"/>
              </a:rPr>
              <a:t>https</a:t>
            </a:r>
            <a:r>
              <a:rPr lang="en-US" sz="6800" b="1" u="sng" dirty="0">
                <a:hlinkClick r:id="rId2"/>
              </a:rPr>
              <a:t>://asprtracie.hhs.gov</a:t>
            </a:r>
            <a:r>
              <a:rPr lang="en-US" sz="6800" b="1" u="sng" dirty="0" smtClean="0">
                <a:hlinkClick r:id="rId2"/>
              </a:rPr>
              <a:t>/</a:t>
            </a:r>
            <a:endParaRPr lang="en-US" sz="6800" b="1" dirty="0"/>
          </a:p>
          <a:p>
            <a:pPr marL="0" indent="0">
              <a:buNone/>
            </a:pPr>
            <a:r>
              <a:rPr lang="en-US" sz="7000" b="1" dirty="0"/>
              <a:t> </a:t>
            </a:r>
            <a:endParaRPr lang="en-US" sz="7000" b="1" dirty="0" smtClean="0"/>
          </a:p>
          <a:p>
            <a:pPr lvl="1"/>
            <a:r>
              <a:rPr lang="en-US" sz="6600" b="1" dirty="0" smtClean="0"/>
              <a:t>TRACIE </a:t>
            </a:r>
            <a:r>
              <a:rPr lang="en-US" sz="6600" b="1" dirty="0"/>
              <a:t>is the Technical Resources Assistance Center and Information Exchange</a:t>
            </a:r>
            <a:r>
              <a:rPr lang="en-US" sz="6600" dirty="0"/>
              <a:t>.</a:t>
            </a:r>
          </a:p>
          <a:p>
            <a:pPr marL="0" indent="0">
              <a:buNone/>
            </a:pPr>
            <a:endParaRPr lang="en-US" sz="2600" b="1" dirty="0"/>
          </a:p>
          <a:p>
            <a:r>
              <a:rPr lang="en-US" sz="2900" b="1" dirty="0"/>
              <a:t>Some areas in the United States are experiencing flooding due to late winter </a:t>
            </a:r>
            <a:r>
              <a:rPr lang="en-US" sz="2900" b="1" dirty="0" smtClean="0"/>
              <a:t>storms. These </a:t>
            </a:r>
            <a:r>
              <a:rPr lang="en-US" sz="2900" b="1" dirty="0"/>
              <a:t>resources can help you prepare for and respond to floods:</a:t>
            </a:r>
          </a:p>
          <a:p>
            <a:pPr lvl="0"/>
            <a:endParaRPr lang="en-US" sz="2900" b="1" dirty="0" smtClean="0"/>
          </a:p>
          <a:p>
            <a:r>
              <a:rPr lang="en-US" sz="2900" b="1" dirty="0"/>
              <a:t> </a:t>
            </a:r>
          </a:p>
          <a:p>
            <a:pPr lvl="0"/>
            <a:r>
              <a:rPr lang="en-US" sz="2900" b="1" dirty="0" smtClean="0"/>
              <a:t>.</a:t>
            </a:r>
            <a:endParaRPr lang="en-US" sz="2900" b="1" dirty="0"/>
          </a:p>
          <a:p>
            <a:pPr marL="0" indent="0">
              <a:buNone/>
            </a:pPr>
            <a:endParaRPr lang="en-US" dirty="0"/>
          </a:p>
          <a:p>
            <a:endParaRPr lang="en-US" dirty="0" smtClean="0"/>
          </a:p>
          <a:p>
            <a:endParaRPr lang="en-US" dirty="0"/>
          </a:p>
          <a:p>
            <a:endParaRPr lang="en-US" sz="1900" b="1" dirty="0" smtClean="0"/>
          </a:p>
          <a:p>
            <a:endParaRPr lang="en-US" sz="1900" b="1" dirty="0" smtClean="0"/>
          </a:p>
          <a:p>
            <a:endParaRPr lang="en-US" sz="1900" b="1" dirty="0"/>
          </a:p>
          <a:p>
            <a:endParaRPr lang="en-US" sz="1900" b="1" dirty="0"/>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60</a:t>
            </a:fld>
            <a:endParaRPr lang="en-US" dirty="0"/>
          </a:p>
        </p:txBody>
      </p:sp>
      <p:pic>
        <p:nvPicPr>
          <p:cNvPr id="8" name="Picture 7"/>
          <p:cNvPicPr>
            <a:picLocks noChangeAspect="1"/>
          </p:cNvPicPr>
          <p:nvPr/>
        </p:nvPicPr>
        <p:blipFill>
          <a:blip r:embed="rId3"/>
          <a:stretch>
            <a:fillRect/>
          </a:stretch>
        </p:blipFill>
        <p:spPr>
          <a:xfrm>
            <a:off x="457200" y="5334000"/>
            <a:ext cx="2971800" cy="9525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27" y="5306170"/>
            <a:ext cx="2447925" cy="895350"/>
          </a:xfrm>
          <a:prstGeom prst="rect">
            <a:avLst/>
          </a:prstGeom>
        </p:spPr>
      </p:pic>
    </p:spTree>
    <p:extLst>
      <p:ext uri="{BB962C8B-B14F-4D97-AF65-F5344CB8AC3E}">
        <p14:creationId xmlns:p14="http://schemas.microsoft.com/office/powerpoint/2010/main" val="25527949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0875"/>
            <a:ext cx="8229600" cy="990600"/>
          </a:xfrm>
        </p:spPr>
        <p:txBody>
          <a:bodyPr>
            <a:normAutofit fontScale="90000"/>
          </a:bodyPr>
          <a:lstStyle/>
          <a:p>
            <a:r>
              <a:rPr lang="en-US" b="1" dirty="0"/>
              <a:t>ASPR RESOURCES ON FLOODING</a:t>
            </a:r>
            <a:endParaRPr lang="en-US" dirty="0"/>
          </a:p>
        </p:txBody>
      </p:sp>
      <p:sp>
        <p:nvSpPr>
          <p:cNvPr id="3" name="Content Placeholder 2"/>
          <p:cNvSpPr>
            <a:spLocks noGrp="1"/>
          </p:cNvSpPr>
          <p:nvPr>
            <p:ph idx="1"/>
          </p:nvPr>
        </p:nvSpPr>
        <p:spPr>
          <a:xfrm>
            <a:off x="457200" y="1752600"/>
            <a:ext cx="8229600" cy="4724400"/>
          </a:xfrm>
        </p:spPr>
        <p:txBody>
          <a:bodyPr/>
          <a:lstStyle/>
          <a:p>
            <a:pPr marL="0" indent="0">
              <a:buNone/>
            </a:pPr>
            <a:endParaRPr lang="en-US" b="1" dirty="0" smtClean="0"/>
          </a:p>
          <a:p>
            <a:pPr marL="0" indent="0">
              <a:buNone/>
            </a:pPr>
            <a:r>
              <a:rPr lang="en-US" b="1" dirty="0" smtClean="0"/>
              <a:t>The Natural Disasters Topic Collection</a:t>
            </a:r>
            <a:endParaRPr lang="en-US" b="1" dirty="0"/>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61</a:t>
            </a:fld>
            <a:endParaRPr lang="en-US" dirty="0"/>
          </a:p>
        </p:txBody>
      </p:sp>
      <p:pic>
        <p:nvPicPr>
          <p:cNvPr id="5" name="Picture 4" descr="https://www.dads.state.tx.us/providers/Forum/images/emegencypreparedness.jpg"/>
          <p:cNvPicPr/>
          <p:nvPr/>
        </p:nvPicPr>
        <p:blipFill>
          <a:blip r:embed="rId2">
            <a:extLst>
              <a:ext uri="{28A0092B-C50C-407E-A947-70E740481C1C}">
                <a14:useLocalDpi xmlns:a14="http://schemas.microsoft.com/office/drawing/2010/main" val="0"/>
              </a:ext>
            </a:extLst>
          </a:blip>
          <a:srcRect/>
          <a:stretch>
            <a:fillRect/>
          </a:stretch>
        </p:blipFill>
        <p:spPr bwMode="auto">
          <a:xfrm>
            <a:off x="6535271" y="1104436"/>
            <a:ext cx="2590800" cy="1486364"/>
          </a:xfrm>
          <a:prstGeom prst="rect">
            <a:avLst/>
          </a:prstGeom>
          <a:noFill/>
          <a:ln>
            <a:noFill/>
          </a:ln>
        </p:spPr>
      </p:pic>
      <p:sp>
        <p:nvSpPr>
          <p:cNvPr id="6" name="Rectangle 5"/>
          <p:cNvSpPr/>
          <p:nvPr/>
        </p:nvSpPr>
        <p:spPr>
          <a:xfrm>
            <a:off x="609600" y="2133600"/>
            <a:ext cx="8686800" cy="3939540"/>
          </a:xfrm>
          <a:prstGeom prst="rect">
            <a:avLst/>
          </a:prstGeom>
        </p:spPr>
        <p:txBody>
          <a:bodyPr wrap="square">
            <a:spAutoFit/>
          </a:bodyPr>
          <a:lstStyle/>
          <a:p>
            <a:pPr lvl="0"/>
            <a:endParaRPr lang="en-US" sz="1600" b="1" dirty="0" smtClean="0">
              <a:hlinkClick r:id="rId3"/>
            </a:endParaRPr>
          </a:p>
          <a:p>
            <a:pPr lvl="0"/>
            <a:endParaRPr lang="en-US" sz="1600" b="1" dirty="0">
              <a:hlinkClick r:id="rId3"/>
            </a:endParaRPr>
          </a:p>
          <a:p>
            <a:pPr lvl="0"/>
            <a:r>
              <a:rPr lang="en-US" sz="1600" b="1" dirty="0" smtClean="0">
                <a:hlinkClick r:id="rId3"/>
              </a:rPr>
              <a:t>Website:  </a:t>
            </a:r>
            <a:r>
              <a:rPr lang="en-US" sz="1600" b="1" u="sng" dirty="0" smtClean="0">
                <a:hlinkClick r:id="rId3"/>
              </a:rPr>
              <a:t>https</a:t>
            </a:r>
            <a:r>
              <a:rPr lang="en-US" sz="1600" b="1" u="sng" dirty="0">
                <a:hlinkClick r:id="rId3"/>
              </a:rPr>
              <a:t>://</a:t>
            </a:r>
            <a:r>
              <a:rPr lang="en-US" sz="1600" b="1" u="sng" dirty="0" smtClean="0">
                <a:hlinkClick r:id="rId3"/>
              </a:rPr>
              <a:t>asprtracie.hhs.gov/technical-resources/36/natural-disasters/27</a:t>
            </a:r>
            <a:r>
              <a:rPr lang="en-US" sz="1600" b="1" dirty="0" smtClean="0"/>
              <a:t> </a:t>
            </a:r>
          </a:p>
          <a:p>
            <a:pPr lvl="0"/>
            <a:endParaRPr lang="en-US" b="1" dirty="0"/>
          </a:p>
          <a:p>
            <a:pPr lvl="0"/>
            <a:r>
              <a:rPr lang="en-US" sz="2400" b="1" dirty="0" smtClean="0"/>
              <a:t>Lessons Learned from Flooding Events</a:t>
            </a:r>
          </a:p>
          <a:p>
            <a:pPr lvl="0"/>
            <a:r>
              <a:rPr lang="en-US" sz="1600" b="1" u="sng" dirty="0" smtClean="0">
                <a:hlinkClick r:id="rId4"/>
              </a:rPr>
              <a:t>Website:  https://asprtracie.hhs.gov/technical-resources/36/natural-disasters/27#lessons-learned-floods-and-landslides</a:t>
            </a:r>
            <a:r>
              <a:rPr lang="en-US" b="1" dirty="0" smtClean="0"/>
              <a:t>)</a:t>
            </a:r>
          </a:p>
          <a:p>
            <a:pPr lvl="0"/>
            <a:endParaRPr lang="en-US" b="1" dirty="0"/>
          </a:p>
          <a:p>
            <a:r>
              <a:rPr lang="en-US" sz="2400" b="1" dirty="0"/>
              <a:t>After the Flood:  </a:t>
            </a:r>
            <a:r>
              <a:rPr lang="en-US" b="1" dirty="0"/>
              <a:t>Mold Specific </a:t>
            </a:r>
            <a:r>
              <a:rPr lang="en-US" b="1" dirty="0" smtClean="0"/>
              <a:t>Resources </a:t>
            </a:r>
            <a:r>
              <a:rPr lang="en-US" b="1" dirty="0"/>
              <a:t>Includes information on cleaning up after floods and preventing, identifying, and getting rid of mold</a:t>
            </a:r>
          </a:p>
          <a:p>
            <a:r>
              <a:rPr lang="en-US" sz="1600" b="1" u="sng" dirty="0" smtClean="0">
                <a:hlinkClick r:id="rId5"/>
              </a:rPr>
              <a:t>Website:  https</a:t>
            </a:r>
            <a:r>
              <a:rPr lang="en-US" sz="1600" b="1" u="sng" dirty="0">
                <a:hlinkClick r:id="rId5"/>
              </a:rPr>
              <a:t>://asprtracie.s3.amazonaws.com/documents/after-the-flood-mold-specific-resources.pdf</a:t>
            </a:r>
            <a:endParaRPr lang="en-US" sz="1600" b="1" dirty="0"/>
          </a:p>
          <a:p>
            <a:r>
              <a:rPr lang="en-US" sz="1600" b="1" dirty="0"/>
              <a:t> </a:t>
            </a:r>
          </a:p>
          <a:p>
            <a:pPr lvl="0"/>
            <a:endParaRPr lang="en-US" b="1"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692" y="5393404"/>
            <a:ext cx="2447925" cy="895350"/>
          </a:xfrm>
          <a:prstGeom prst="rect">
            <a:avLst/>
          </a:prstGeom>
        </p:spPr>
      </p:pic>
    </p:spTree>
    <p:extLst>
      <p:ext uri="{BB962C8B-B14F-4D97-AF65-F5344CB8AC3E}">
        <p14:creationId xmlns:p14="http://schemas.microsoft.com/office/powerpoint/2010/main" val="36176705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a:bodyPr>
          <a:lstStyle/>
          <a:p>
            <a:pPr algn="ctr"/>
            <a:r>
              <a:rPr lang="en-US" sz="3200" b="1" dirty="0" smtClean="0"/>
              <a:t>CONTACT </a:t>
            </a:r>
            <a:endParaRPr lang="en-US" sz="3200" b="1" dirty="0"/>
          </a:p>
        </p:txBody>
      </p:sp>
      <p:sp>
        <p:nvSpPr>
          <p:cNvPr id="3" name="Content Placeholder 2"/>
          <p:cNvSpPr>
            <a:spLocks noGrp="1"/>
          </p:cNvSpPr>
          <p:nvPr>
            <p:ph idx="1"/>
          </p:nvPr>
        </p:nvSpPr>
        <p:spPr>
          <a:xfrm>
            <a:off x="609600" y="1295400"/>
            <a:ext cx="8229600" cy="5098344"/>
          </a:xfrm>
        </p:spPr>
        <p:txBody>
          <a:bodyPr>
            <a:normAutofit/>
          </a:bodyPr>
          <a:lstStyle/>
          <a:p>
            <a:pPr marL="0" indent="0">
              <a:buNone/>
            </a:pPr>
            <a:r>
              <a:rPr lang="en-US" altLang="en-US" sz="2200" b="1" dirty="0"/>
              <a:t>If you have questions or need additional information, contact:</a:t>
            </a:r>
          </a:p>
          <a:p>
            <a:pPr marL="0" indent="0">
              <a:buNone/>
            </a:pPr>
            <a:endParaRPr lang="en-US" altLang="en-US" sz="2200" b="1" dirty="0"/>
          </a:p>
          <a:p>
            <a:pPr marL="0" indent="0">
              <a:buNone/>
            </a:pPr>
            <a:r>
              <a:rPr lang="en-US" altLang="en-US" sz="1200" b="1" dirty="0" smtClean="0"/>
              <a:t>		</a:t>
            </a:r>
            <a:r>
              <a:rPr lang="en-US" altLang="en-US" sz="1200" b="1" dirty="0"/>
              <a:t>	</a:t>
            </a:r>
            <a:r>
              <a:rPr lang="en-US" altLang="en-US" sz="1600" b="1" dirty="0"/>
              <a:t>Mark </a:t>
            </a:r>
            <a:r>
              <a:rPr lang="en-US" altLang="en-US" sz="1600" b="1" dirty="0" smtClean="0"/>
              <a:t>Kendall, HHSC, Regional Director: </a:t>
            </a:r>
            <a:r>
              <a:rPr lang="en-US" altLang="en-US" sz="1600" b="1" dirty="0"/>
              <a:t>713-767-2293</a:t>
            </a:r>
          </a:p>
          <a:p>
            <a:pPr marL="0" indent="0">
              <a:buNone/>
            </a:pPr>
            <a:r>
              <a:rPr lang="en-US" altLang="en-US" sz="1600" b="1" dirty="0"/>
              <a:t>			</a:t>
            </a:r>
            <a:r>
              <a:rPr lang="en-US" altLang="en-US" sz="1600" b="1" dirty="0" smtClean="0"/>
              <a:t>E-mail:  </a:t>
            </a:r>
            <a:r>
              <a:rPr lang="en-US" altLang="en-US" sz="1600" b="1" dirty="0" smtClean="0">
                <a:hlinkClick r:id="rId3"/>
              </a:rPr>
              <a:t>mark.kendall@hhsc.state.tx.us</a:t>
            </a:r>
            <a:endParaRPr lang="en-US" altLang="en-US" sz="1600" b="1" dirty="0" smtClean="0"/>
          </a:p>
          <a:p>
            <a:pPr marL="0" indent="0">
              <a:buNone/>
            </a:pPr>
            <a:r>
              <a:rPr lang="en-US" altLang="en-US" sz="1600" b="1" dirty="0"/>
              <a:t>	</a:t>
            </a:r>
            <a:r>
              <a:rPr lang="en-US" altLang="en-US" sz="1600" b="1" dirty="0" smtClean="0"/>
              <a:t>		Phone:  713-767-2291</a:t>
            </a:r>
            <a:endParaRPr lang="en-US" altLang="en-US" sz="1600" b="1" dirty="0"/>
          </a:p>
          <a:p>
            <a:pPr marL="0" indent="0">
              <a:buNone/>
            </a:pPr>
            <a:r>
              <a:rPr lang="en-US" altLang="en-US" sz="1200" b="1" dirty="0" smtClean="0"/>
              <a:t>Mark </a:t>
            </a:r>
            <a:r>
              <a:rPr lang="en-US" altLang="en-US" sz="1200" b="1" dirty="0"/>
              <a:t>Kendall, </a:t>
            </a:r>
            <a:r>
              <a:rPr lang="en-US" altLang="en-US" sz="1200" b="1" dirty="0" smtClean="0"/>
              <a:t>HHSC</a:t>
            </a:r>
            <a:endParaRPr lang="en-US" altLang="en-US" sz="2200" b="1" dirty="0"/>
          </a:p>
          <a:p>
            <a:pPr marL="0" indent="0">
              <a:buNone/>
            </a:pPr>
            <a:r>
              <a:rPr lang="en-US" altLang="en-US" sz="2200" b="1" dirty="0" smtClean="0"/>
              <a:t>			</a:t>
            </a:r>
          </a:p>
          <a:p>
            <a:pPr marL="0" indent="0">
              <a:buNone/>
            </a:pPr>
            <a:r>
              <a:rPr lang="en-US" altLang="en-US" sz="2200" b="1" dirty="0" smtClean="0"/>
              <a:t>			</a:t>
            </a:r>
            <a:r>
              <a:rPr lang="en-US" altLang="en-US" sz="1600" b="1" dirty="0" smtClean="0"/>
              <a:t>Mark </a:t>
            </a:r>
            <a:r>
              <a:rPr lang="en-US" altLang="en-US" sz="1600" b="1" dirty="0"/>
              <a:t>Smith, LSC Program Manager: </a:t>
            </a:r>
            <a:r>
              <a:rPr lang="en-US" altLang="en-US" sz="1600" b="1" dirty="0" smtClean="0"/>
              <a:t>713-767-2293</a:t>
            </a:r>
          </a:p>
          <a:p>
            <a:pPr marL="0" indent="0">
              <a:buNone/>
            </a:pPr>
            <a:r>
              <a:rPr lang="en-US" altLang="en-US" sz="1600" b="1" dirty="0" smtClean="0"/>
              <a:t>			E-mail:  </a:t>
            </a:r>
            <a:r>
              <a:rPr lang="en-US" altLang="en-US" sz="1600" b="1" dirty="0" smtClean="0">
                <a:hlinkClick r:id="rId4"/>
              </a:rPr>
              <a:t>mark.smith@hhsc.state.tx.us</a:t>
            </a:r>
            <a:endParaRPr lang="en-US" altLang="en-US" sz="1600" b="1" dirty="0" smtClean="0"/>
          </a:p>
          <a:p>
            <a:pPr marL="0" indent="0">
              <a:buNone/>
            </a:pPr>
            <a:r>
              <a:rPr lang="en-US" altLang="en-US" sz="1600" b="1" dirty="0"/>
              <a:t>	</a:t>
            </a:r>
            <a:r>
              <a:rPr lang="en-US" altLang="en-US" sz="1600" b="1" dirty="0" smtClean="0"/>
              <a:t>		Phone:  713-767-2293</a:t>
            </a:r>
          </a:p>
          <a:p>
            <a:pPr marL="0" indent="0">
              <a:buNone/>
            </a:pPr>
            <a:endParaRPr lang="en-US" altLang="en-US" sz="1200" b="1" dirty="0"/>
          </a:p>
          <a:p>
            <a:pPr marL="0" indent="0">
              <a:buNone/>
            </a:pPr>
            <a:endParaRPr lang="en-US" altLang="en-US" sz="2200" b="1" dirty="0"/>
          </a:p>
          <a:p>
            <a:pPr marL="0" indent="0">
              <a:buNone/>
            </a:pPr>
            <a:r>
              <a:rPr lang="en-US" altLang="en-US" sz="1400" b="1" dirty="0" smtClean="0"/>
              <a:t>Main number and to contact your </a:t>
            </a:r>
            <a:r>
              <a:rPr lang="en-US" altLang="en-US" sz="1400" b="1" dirty="0"/>
              <a:t>facility </a:t>
            </a:r>
            <a:r>
              <a:rPr lang="en-US" altLang="en-US" sz="1400" b="1" dirty="0" smtClean="0"/>
              <a:t>assigned</a:t>
            </a:r>
          </a:p>
          <a:p>
            <a:pPr marL="0" indent="0">
              <a:buNone/>
            </a:pPr>
            <a:r>
              <a:rPr lang="en-US" altLang="en-US" sz="1400" b="1" dirty="0" smtClean="0"/>
              <a:t>Geriatric </a:t>
            </a:r>
            <a:r>
              <a:rPr lang="en-US" altLang="en-US" sz="1400" b="1" dirty="0"/>
              <a:t>Program Manager</a:t>
            </a:r>
          </a:p>
          <a:p>
            <a:pPr marL="0" indent="0">
              <a:buNone/>
            </a:pPr>
            <a:r>
              <a:rPr lang="en-US" altLang="en-US" sz="1400" b="1" dirty="0"/>
              <a:t>Call:  713-767-2200</a:t>
            </a:r>
          </a:p>
          <a:p>
            <a:pPr marL="0" indent="0">
              <a:buNone/>
            </a:pPr>
            <a:endParaRPr lang="en-US" altLang="en-US" sz="2200" b="1" dirty="0"/>
          </a:p>
          <a:p>
            <a:pPr>
              <a:buSzPct val="80000"/>
              <a:buNone/>
            </a:pPr>
            <a:endParaRPr lang="en-US" b="1" dirty="0"/>
          </a:p>
        </p:txBody>
      </p:sp>
      <p:sp>
        <p:nvSpPr>
          <p:cNvPr id="5" name="Slide Number Placeholder 4"/>
          <p:cNvSpPr>
            <a:spLocks noGrp="1"/>
          </p:cNvSpPr>
          <p:nvPr>
            <p:ph type="sldNum" sz="quarter" idx="12"/>
          </p:nvPr>
        </p:nvSpPr>
        <p:spPr/>
        <p:txBody>
          <a:bodyPr/>
          <a:lstStyle/>
          <a:p>
            <a:fld id="{25C163F8-FED6-46A7-889C-15B0C64BDAFC}" type="slidenum">
              <a:rPr lang="en-US" smtClean="0"/>
              <a:t>62</a:t>
            </a:fld>
            <a:endParaRPr lang="en-US" dirty="0"/>
          </a:p>
        </p:txBody>
      </p:sp>
      <p:pic>
        <p:nvPicPr>
          <p:cNvPr id="7" name="Picture 13" descr="j03322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33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5524236"/>
            <a:ext cx="2447925" cy="895350"/>
          </a:xfrm>
          <a:prstGeom prst="rect">
            <a:avLst/>
          </a:prstGeom>
        </p:spPr>
      </p:pic>
      <p:pic>
        <p:nvPicPr>
          <p:cNvPr id="8" name="Picture 5" descr="Mark-3_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09600" y="2150744"/>
            <a:ext cx="1744979" cy="15068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4030881"/>
            <a:ext cx="1744980" cy="1068125"/>
          </a:xfrm>
          <a:prstGeom prst="rect">
            <a:avLst/>
          </a:prstGeom>
          <a:noFill/>
          <a:ln>
            <a:noFill/>
          </a:ln>
        </p:spPr>
      </p:pic>
    </p:spTree>
    <p:extLst>
      <p:ext uri="{BB962C8B-B14F-4D97-AF65-F5344CB8AC3E}">
        <p14:creationId xmlns:p14="http://schemas.microsoft.com/office/powerpoint/2010/main" val="32924299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smtClean="0"/>
              <a:t>QUESTIONS</a:t>
            </a:r>
            <a:endParaRPr lang="en-US" b="1" dirty="0"/>
          </a:p>
        </p:txBody>
      </p:sp>
      <p:sp>
        <p:nvSpPr>
          <p:cNvPr id="2" name="Slide Number Placeholder 1"/>
          <p:cNvSpPr>
            <a:spLocks noGrp="1"/>
          </p:cNvSpPr>
          <p:nvPr>
            <p:ph type="sldNum" sz="quarter" idx="12"/>
          </p:nvPr>
        </p:nvSpPr>
        <p:spPr/>
        <p:txBody>
          <a:bodyPr/>
          <a:lstStyle/>
          <a:p>
            <a:fld id="{25C163F8-FED6-46A7-889C-15B0C64BDAFC}" type="slidenum">
              <a:rPr lang="en-US" smtClean="0"/>
              <a:t>63</a:t>
            </a:fld>
            <a:endParaRPr lang="en-US" dirty="0"/>
          </a:p>
        </p:txBody>
      </p:sp>
      <p:pic>
        <p:nvPicPr>
          <p:cNvPr id="5"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285874" y="1709928"/>
            <a:ext cx="6715125" cy="4381500"/>
          </a:xfrm>
          <a:prstGeom prst="rect">
            <a:avLst/>
          </a:prstGeom>
          <a:noFill/>
          <a:ln>
            <a:noFill/>
          </a:ln>
          <a:extLst/>
        </p:spPr>
      </p:pic>
    </p:spTree>
    <p:extLst>
      <p:ext uri="{BB962C8B-B14F-4D97-AF65-F5344CB8AC3E}">
        <p14:creationId xmlns:p14="http://schemas.microsoft.com/office/powerpoint/2010/main" val="41672367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25C163F8-FED6-46A7-889C-15B0C64BDAFC}" type="slidenum">
              <a:rPr lang="en-US" smtClean="0"/>
              <a:t>64</a:t>
            </a:fld>
            <a:endParaRPr lang="en-US" dirty="0"/>
          </a:p>
        </p:txBody>
      </p:sp>
      <p:pic>
        <p:nvPicPr>
          <p:cNvPr id="5"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524000"/>
            <a:ext cx="8229600" cy="4865914"/>
          </a:xfrm>
          <a:prstGeom prst="rect">
            <a:avLst/>
          </a:prstGeom>
          <a:noFill/>
          <a:ln>
            <a:noFill/>
          </a:ln>
          <a:extLst/>
        </p:spPr>
      </p:pic>
    </p:spTree>
    <p:extLst>
      <p:ext uri="{BB962C8B-B14F-4D97-AF65-F5344CB8AC3E}">
        <p14:creationId xmlns:p14="http://schemas.microsoft.com/office/powerpoint/2010/main" val="2428806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lumMod val="50000"/>
                  </a:schemeClr>
                </a:solidFill>
              </a:rPr>
              <a:t>Phased In Implementation Schedule</a:t>
            </a:r>
            <a:r>
              <a:rPr lang="en-US" dirty="0">
                <a:solidFill>
                  <a:schemeClr val="accent1">
                    <a:lumMod val="50000"/>
                  </a:schemeClr>
                </a:solidFill>
              </a:rPr>
              <a:t/>
            </a:r>
            <a:br>
              <a:rPr lang="en-US" dirty="0">
                <a:solidFill>
                  <a:schemeClr val="accent1">
                    <a:lumMod val="50000"/>
                  </a:schemeClr>
                </a:solidFill>
              </a:rPr>
            </a:br>
            <a:endParaRPr lang="en-US" dirty="0">
              <a:solidFill>
                <a:schemeClr val="accent1">
                  <a:lumMod val="50000"/>
                </a:schemeClr>
              </a:solidFill>
            </a:endParaRPr>
          </a:p>
        </p:txBody>
      </p:sp>
      <p:sp>
        <p:nvSpPr>
          <p:cNvPr id="3" name="Content Placeholder 2"/>
          <p:cNvSpPr>
            <a:spLocks noGrp="1"/>
          </p:cNvSpPr>
          <p:nvPr>
            <p:ph idx="1"/>
          </p:nvPr>
        </p:nvSpPr>
        <p:spPr/>
        <p:txBody>
          <a:bodyPr>
            <a:normAutofit lnSpcReduction="10000"/>
          </a:bodyPr>
          <a:lstStyle/>
          <a:p>
            <a:r>
              <a:rPr lang="en-US" u="sng" dirty="0"/>
              <a:t>•</a:t>
            </a:r>
            <a:r>
              <a:rPr lang="en-US" b="1" u="sng" dirty="0"/>
              <a:t>Phase 1</a:t>
            </a:r>
            <a:r>
              <a:rPr lang="en-US" u="sng" dirty="0"/>
              <a:t>: </a:t>
            </a:r>
            <a:r>
              <a:rPr lang="en-US" dirty="0"/>
              <a:t>Existing requirements, those requirements relatively straightforward to implement, and require minor changes to survey process. </a:t>
            </a:r>
            <a:r>
              <a:rPr lang="en-US" i="1" dirty="0"/>
              <a:t>(</a:t>
            </a:r>
            <a:r>
              <a:rPr lang="en-US" i="1" dirty="0">
                <a:solidFill>
                  <a:srgbClr val="FF0000"/>
                </a:solidFill>
              </a:rPr>
              <a:t>November 28, 2016</a:t>
            </a:r>
            <a:r>
              <a:rPr lang="en-US" i="1" dirty="0" smtClean="0"/>
              <a:t>)</a:t>
            </a:r>
          </a:p>
          <a:p>
            <a:endParaRPr lang="en-US" i="1" dirty="0" smtClean="0"/>
          </a:p>
          <a:p>
            <a:r>
              <a:rPr lang="en-US" u="sng" dirty="0" smtClean="0"/>
              <a:t>•</a:t>
            </a:r>
            <a:r>
              <a:rPr lang="en-US" b="1" u="sng" dirty="0"/>
              <a:t>Phase 2</a:t>
            </a:r>
            <a:r>
              <a:rPr lang="en-US" dirty="0"/>
              <a:t>: All Phase 1 requirements, and those that providers need more time to develop, foundational elements, new survey process can assess compliance. </a:t>
            </a:r>
            <a:r>
              <a:rPr lang="en-US" i="1" dirty="0"/>
              <a:t>(</a:t>
            </a:r>
            <a:r>
              <a:rPr lang="en-US" i="1" dirty="0">
                <a:solidFill>
                  <a:srgbClr val="FF0000"/>
                </a:solidFill>
              </a:rPr>
              <a:t>November 28, 2017</a:t>
            </a:r>
            <a:r>
              <a:rPr lang="en-US" i="1" dirty="0" smtClean="0"/>
              <a:t>)</a:t>
            </a:r>
          </a:p>
          <a:p>
            <a:endParaRPr lang="en-US" i="1" dirty="0"/>
          </a:p>
          <a:p>
            <a:r>
              <a:rPr lang="en-US" b="1" u="sng" dirty="0"/>
              <a:t>Phase 3</a:t>
            </a:r>
            <a:r>
              <a:rPr lang="en-US" u="sng" dirty="0"/>
              <a:t>: </a:t>
            </a:r>
            <a:r>
              <a:rPr lang="en-US" dirty="0"/>
              <a:t>All Phase 1 and 2, those requirements that need more time to implement (personnel hiring and training, implementation of systems approaches to quality).</a:t>
            </a:r>
            <a:r>
              <a:rPr lang="en-US" i="1" dirty="0"/>
              <a:t>(</a:t>
            </a:r>
            <a:r>
              <a:rPr lang="en-US" i="1" dirty="0">
                <a:solidFill>
                  <a:srgbClr val="FF0000"/>
                </a:solidFill>
              </a:rPr>
              <a:t>November 28, 2019</a:t>
            </a:r>
            <a:r>
              <a:rPr lang="en-US" i="1" dirty="0"/>
              <a:t>) </a:t>
            </a:r>
            <a:endParaRPr lang="en-US" dirty="0"/>
          </a:p>
          <a:p>
            <a:endParaRPr lang="en-US" dirty="0"/>
          </a:p>
        </p:txBody>
      </p:sp>
      <p:sp>
        <p:nvSpPr>
          <p:cNvPr id="4" name="Slide Number Placeholder 3"/>
          <p:cNvSpPr>
            <a:spLocks noGrp="1"/>
          </p:cNvSpPr>
          <p:nvPr>
            <p:ph type="sldNum" sz="quarter" idx="12"/>
          </p:nvPr>
        </p:nvSpPr>
        <p:spPr/>
        <p:txBody>
          <a:bodyPr/>
          <a:lstStyle/>
          <a:p>
            <a:fld id="{25C163F8-FED6-46A7-889C-15B0C64BDAFC}" type="slidenum">
              <a:rPr lang="en-US" smtClean="0"/>
              <a:t>7</a:t>
            </a:fld>
            <a:endParaRPr lang="en-US" dirty="0"/>
          </a:p>
        </p:txBody>
      </p:sp>
      <p:pic>
        <p:nvPicPr>
          <p:cNvPr id="5" name="Picture 4"/>
          <p:cNvPicPr/>
          <p:nvPr/>
        </p:nvPicPr>
        <p:blipFill>
          <a:blip r:embed="rId3"/>
          <a:stretch>
            <a:fillRect/>
          </a:stretch>
        </p:blipFill>
        <p:spPr>
          <a:xfrm>
            <a:off x="3581400" y="6210300"/>
            <a:ext cx="1295400" cy="533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1381285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Phased Implementation</a:t>
            </a:r>
            <a:endParaRPr lang="en-US" dirty="0"/>
          </a:p>
        </p:txBody>
      </p:sp>
      <p:pic>
        <p:nvPicPr>
          <p:cNvPr id="5" name="Content Placeholder 4"/>
          <p:cNvPicPr>
            <a:picLocks noGrp="1" noChangeAspect="1"/>
          </p:cNvPicPr>
          <p:nvPr>
            <p:ph idx="1"/>
          </p:nvPr>
        </p:nvPicPr>
        <p:blipFill>
          <a:blip r:embed="rId2"/>
          <a:stretch>
            <a:fillRect/>
          </a:stretch>
        </p:blipFill>
        <p:spPr>
          <a:xfrm>
            <a:off x="152400" y="1371600"/>
            <a:ext cx="8610600" cy="4114800"/>
          </a:xfrm>
          <a:prstGeom prst="rect">
            <a:avLst/>
          </a:prstGeom>
        </p:spPr>
      </p:pic>
      <p:sp>
        <p:nvSpPr>
          <p:cNvPr id="4" name="Slide Number Placeholder 3"/>
          <p:cNvSpPr>
            <a:spLocks noGrp="1"/>
          </p:cNvSpPr>
          <p:nvPr>
            <p:ph type="sldNum" sz="quarter" idx="12"/>
          </p:nvPr>
        </p:nvSpPr>
        <p:spPr/>
        <p:txBody>
          <a:bodyPr/>
          <a:lstStyle/>
          <a:p>
            <a:fld id="{25C163F8-FED6-46A7-889C-15B0C64BDAFC}" type="slidenum">
              <a:rPr lang="en-US" smtClean="0"/>
              <a:t>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791200"/>
            <a:ext cx="2447925" cy="895350"/>
          </a:xfrm>
          <a:prstGeom prst="rect">
            <a:avLst/>
          </a:prstGeom>
        </p:spPr>
      </p:pic>
    </p:spTree>
    <p:extLst>
      <p:ext uri="{BB962C8B-B14F-4D97-AF65-F5344CB8AC3E}">
        <p14:creationId xmlns:p14="http://schemas.microsoft.com/office/powerpoint/2010/main" val="2048897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Phased Implementation (continued)</a:t>
            </a:r>
            <a:r>
              <a:rPr lang="en-US" dirty="0">
                <a:solidFill>
                  <a:schemeClr val="tx1"/>
                </a:solidFill>
              </a:rPr>
              <a:t/>
            </a:r>
            <a:br>
              <a:rPr lang="en-US" dirty="0">
                <a:solidFill>
                  <a:schemeClr val="tx1"/>
                </a:solidFill>
              </a:rPr>
            </a:br>
            <a:endParaRPr lang="en-US" dirty="0"/>
          </a:p>
        </p:txBody>
      </p:sp>
      <p:pic>
        <p:nvPicPr>
          <p:cNvPr id="5" name="Content Placeholder 4"/>
          <p:cNvPicPr>
            <a:picLocks noGrp="1" noChangeAspect="1"/>
          </p:cNvPicPr>
          <p:nvPr>
            <p:ph idx="1"/>
          </p:nvPr>
        </p:nvPicPr>
        <p:blipFill>
          <a:blip r:embed="rId3"/>
          <a:stretch>
            <a:fillRect/>
          </a:stretch>
        </p:blipFill>
        <p:spPr>
          <a:xfrm>
            <a:off x="809625" y="1295400"/>
            <a:ext cx="7524750" cy="4772025"/>
          </a:xfrm>
          <a:prstGeom prst="rect">
            <a:avLst/>
          </a:prstGeom>
        </p:spPr>
      </p:pic>
      <p:sp>
        <p:nvSpPr>
          <p:cNvPr id="4" name="Slide Number Placeholder 3"/>
          <p:cNvSpPr>
            <a:spLocks noGrp="1"/>
          </p:cNvSpPr>
          <p:nvPr>
            <p:ph type="sldNum" sz="quarter" idx="12"/>
          </p:nvPr>
        </p:nvSpPr>
        <p:spPr/>
        <p:txBody>
          <a:bodyPr/>
          <a:lstStyle/>
          <a:p>
            <a:fld id="{25C163F8-FED6-46A7-889C-15B0C64BDAFC}" type="slidenum">
              <a:rPr lang="en-US" smtClean="0"/>
              <a:t>9</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875" y="5926791"/>
            <a:ext cx="2447925" cy="895350"/>
          </a:xfrm>
          <a:prstGeom prst="rect">
            <a:avLst/>
          </a:prstGeom>
        </p:spPr>
      </p:pic>
    </p:spTree>
    <p:extLst>
      <p:ext uri="{BB962C8B-B14F-4D97-AF65-F5344CB8AC3E}">
        <p14:creationId xmlns:p14="http://schemas.microsoft.com/office/powerpoint/2010/main" val="15560749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22657</TotalTime>
  <Words>5714</Words>
  <Application>Microsoft Office PowerPoint</Application>
  <PresentationFormat>On-screen Show (4:3)</PresentationFormat>
  <Paragraphs>606</Paragraphs>
  <Slides>64</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Calibri</vt:lpstr>
      <vt:lpstr>Courier New</vt:lpstr>
      <vt:lpstr>Sylfaen</vt:lpstr>
      <vt:lpstr>Times New Roman</vt:lpstr>
      <vt:lpstr>Verdana</vt:lpstr>
      <vt:lpstr>Wingdings</vt:lpstr>
      <vt:lpstr>Clarity</vt:lpstr>
      <vt:lpstr>Understanding the new CMS Long-term care (LTC) survey process:  effective 11/27/2017 May 3, 2018</vt:lpstr>
      <vt:lpstr>Learning Objectives</vt:lpstr>
      <vt:lpstr>The “Why” of  LTC Reform</vt:lpstr>
      <vt:lpstr>Know Me Form  Resident Needs &amp; Preferences From:  National Nursing Home Quality Improvement Campaign </vt:lpstr>
      <vt:lpstr>Look At Me… on Nursing Home Residents  - YouTube video (3.5 minutes)</vt:lpstr>
      <vt:lpstr>The “Why” LTC Reform (continued)</vt:lpstr>
      <vt:lpstr>Phased In Implementation Schedule </vt:lpstr>
      <vt:lpstr>Phased Implementation</vt:lpstr>
      <vt:lpstr>Phased Implementation (continued) </vt:lpstr>
      <vt:lpstr>Overview of Regulation Reform</vt:lpstr>
      <vt:lpstr>Phase 2 of LTC Regulations</vt:lpstr>
      <vt:lpstr>Phase 2 of LTC Regulations, continued</vt:lpstr>
      <vt:lpstr>New F- Tag Renumbering &amp;  New Regulations</vt:lpstr>
      <vt:lpstr>PowerPoint Presentation</vt:lpstr>
      <vt:lpstr>Why did CMS Change the LTC Survey Process?</vt:lpstr>
      <vt:lpstr>Goals of New Process</vt:lpstr>
      <vt:lpstr>Automation</vt:lpstr>
      <vt:lpstr>Sample Selection</vt:lpstr>
      <vt:lpstr>Information Needed on Entrance</vt:lpstr>
      <vt:lpstr>Updated Entrance Conference Worksheet</vt:lpstr>
      <vt:lpstr>Updated Matrix for Providers</vt:lpstr>
      <vt:lpstr>Initial Entry to Facility</vt:lpstr>
      <vt:lpstr>Survey Structure</vt:lpstr>
      <vt:lpstr>Survey Structure</vt:lpstr>
      <vt:lpstr>N   New LTC Survey Process</vt:lpstr>
      <vt:lpstr>    New LTC Survey Process –  Overview</vt:lpstr>
      <vt:lpstr>    New LTC Survey Process –  Overview, continued</vt:lpstr>
      <vt:lpstr>   New LTC Survey Process –  Overview, continued</vt:lpstr>
      <vt:lpstr> New LTC Survey Process Overview, continued</vt:lpstr>
      <vt:lpstr>PowerPoint Presentation</vt:lpstr>
      <vt:lpstr>Pharmacy Services</vt:lpstr>
      <vt:lpstr>Pharmacy Services, cont’d </vt:lpstr>
      <vt:lpstr>§483.21 Comprehensive Resident Centered Care Plans</vt:lpstr>
      <vt:lpstr>§483.21 Comprehensive Resident Centered Care Plans</vt:lpstr>
      <vt:lpstr>§483.21 Comprehensive Resident Centered Care Plans</vt:lpstr>
      <vt:lpstr>483.21 Comprehensive Resident Centered Care Plans</vt:lpstr>
      <vt:lpstr>§483.75 Quality Assurance &amp; Performance Improvement (QAPI)</vt:lpstr>
      <vt:lpstr>§483.75 Quality Assurance &amp; Performance Improvement (QAPI)</vt:lpstr>
      <vt:lpstr>§483.80 Infection Control</vt:lpstr>
      <vt:lpstr>§ 483.12 Freedom from Abuse, Neglect, and Exploitation</vt:lpstr>
      <vt:lpstr>§ 483.12 Freedom from Abuse, Neglect, and Exploitation</vt:lpstr>
      <vt:lpstr>§ 483.12 Freedom from Abuse, Neglect, and Exploitation</vt:lpstr>
      <vt:lpstr>§ 483.12 Freedom from Abuse, Neglect, and Exploitation</vt:lpstr>
      <vt:lpstr>§ 483.12 Freedom from Abuse, Neglect, and Exploitation</vt:lpstr>
      <vt:lpstr> § 483.12 Freedom from Abuse, Neglect, and Exploitation </vt:lpstr>
      <vt:lpstr>§ 483.12 Freedom from Abuse, Neglect, and Exploitation</vt:lpstr>
      <vt:lpstr>PowerPoint Presentation</vt:lpstr>
      <vt:lpstr>                  Emergency Preparedness Rule    Effective:  11/15/2017</vt:lpstr>
      <vt:lpstr>Emergency Preparedness Final Rule &amp; Training and Testing Requirements</vt:lpstr>
      <vt:lpstr> Emergency Preparedness Final Rule &amp;Training and Testing Requirements</vt:lpstr>
      <vt:lpstr>Training &amp; Testing Requirements</vt:lpstr>
      <vt:lpstr>Training &amp; Testing Program Definitions</vt:lpstr>
      <vt:lpstr>Training &amp; Testing Program Definitions</vt:lpstr>
      <vt:lpstr>Examples of Table Top Exercises or Full Scale Exercises</vt:lpstr>
      <vt:lpstr>Hurricane Harvey was “Epic”</vt:lpstr>
      <vt:lpstr>Houston and surrounding area –  Historic Flooding - August 2017</vt:lpstr>
      <vt:lpstr>Hurricane Harvey Rain Impact</vt:lpstr>
      <vt:lpstr>New LTC Emergency Preparedness Resource</vt:lpstr>
      <vt:lpstr>Regional Healthcare Preparedness Coalition</vt:lpstr>
      <vt:lpstr>ASPR RESOURCES ON FLOODING</vt:lpstr>
      <vt:lpstr>ASPR RESOURCES ON FLOODING</vt:lpstr>
      <vt:lpstr>CONTACT </vt:lpstr>
      <vt:lpstr>QUESTIONS</vt:lpstr>
      <vt:lpstr>PowerPoint Presentation</vt:lpstr>
    </vt:vector>
  </TitlesOfParts>
  <Company>Texas Department on Ageing and Disability Services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Most Frequently Cited Deficiencies</dc:title>
  <dc:creator>Authorized User</dc:creator>
  <cp:lastModifiedBy>Thomas,Sonia W (HHSC/DADS)</cp:lastModifiedBy>
  <cp:revision>510</cp:revision>
  <cp:lastPrinted>2018-03-07T16:13:08Z</cp:lastPrinted>
  <dcterms:created xsi:type="dcterms:W3CDTF">2015-03-18T15:23:24Z</dcterms:created>
  <dcterms:modified xsi:type="dcterms:W3CDTF">2018-03-07T19:09:59Z</dcterms:modified>
</cp:coreProperties>
</file>